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20"/>
  </p:notesMasterIdLst>
  <p:sldIdLst>
    <p:sldId id="2848" r:id="rId5"/>
    <p:sldId id="2867" r:id="rId6"/>
    <p:sldId id="2913" r:id="rId7"/>
    <p:sldId id="2914" r:id="rId8"/>
    <p:sldId id="2924" r:id="rId9"/>
    <p:sldId id="2915" r:id="rId10"/>
    <p:sldId id="2916" r:id="rId11"/>
    <p:sldId id="2917" r:id="rId12"/>
    <p:sldId id="2906" r:id="rId13"/>
    <p:sldId id="2918" r:id="rId14"/>
    <p:sldId id="2919" r:id="rId15"/>
    <p:sldId id="2920" r:id="rId16"/>
    <p:sldId id="2923" r:id="rId17"/>
    <p:sldId id="2921" r:id="rId18"/>
    <p:sldId id="2925" r:id="rId19"/>
  </p:sldIdLst>
  <p:sldSz cx="9144000" cy="6858000" type="screen4x3"/>
  <p:notesSz cx="6797675" cy="9926638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 N" initials="SN" lastIdx="1" clrIdx="0">
    <p:extLst/>
  </p:cmAuthor>
  <p:cmAuthor id="2" name="Пользователь Microsoft Office" initials="ПMO" lastIdx="1" clrIdx="1">
    <p:extLst/>
  </p:cmAuthor>
  <p:cmAuthor id="3" name="Мусина Мария Маратовна" initials="МММ" lastIdx="1" clrIdx="2">
    <p:extLst/>
  </p:cmAuthor>
  <p:cmAuthor id="4" name="Мартыненко Евгений Владимирович" initials="МЕВ" lastIdx="1" clrIdx="3">
    <p:extLst>
      <p:ext uri="{19B8F6BF-5375-455C-9EA6-DF929625EA0E}">
        <p15:presenceInfo xmlns:p15="http://schemas.microsoft.com/office/powerpoint/2012/main" userId="S-1-5-21-1549485234-2098840190-2090145031-20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A744"/>
    <a:srgbClr val="A6CE39"/>
    <a:srgbClr val="FEC903"/>
    <a:srgbClr val="6AA642"/>
    <a:srgbClr val="69BF65"/>
    <a:srgbClr val="2B6030"/>
    <a:srgbClr val="238441"/>
    <a:srgbClr val="D9E01F"/>
    <a:srgbClr val="BED62F"/>
    <a:srgbClr val="6BA7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3800" autoAdjust="0"/>
  </p:normalViewPr>
  <p:slideViewPr>
    <p:cSldViewPr snapToGrid="0">
      <p:cViewPr varScale="1">
        <p:scale>
          <a:sx n="98" d="100"/>
          <a:sy n="98" d="100"/>
        </p:scale>
        <p:origin x="132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289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5"/>
          </a:xfrm>
          <a:prstGeom prst="rect">
            <a:avLst/>
          </a:prstGeom>
        </p:spPr>
        <p:txBody>
          <a:bodyPr vert="horz" lIns="95472" tIns="47745" rIns="95472" bIns="4774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8055"/>
          </a:xfrm>
          <a:prstGeom prst="rect">
            <a:avLst/>
          </a:prstGeom>
        </p:spPr>
        <p:txBody>
          <a:bodyPr vert="horz" lIns="95472" tIns="47745" rIns="95472" bIns="47745" rtlCol="0"/>
          <a:lstStyle>
            <a:lvl1pPr algn="r">
              <a:defRPr sz="1200"/>
            </a:lvl1pPr>
          </a:lstStyle>
          <a:p>
            <a:fld id="{EB2DAADE-F9EA-42D7-9E30-0C5B086C1712}" type="datetimeFigureOut">
              <a:rPr lang="ru-RU" smtClean="0"/>
              <a:t>28.09.2021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72" tIns="47745" rIns="95472" bIns="4774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5472" tIns="47745" rIns="95472" bIns="4774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8054"/>
          </a:xfrm>
          <a:prstGeom prst="rect">
            <a:avLst/>
          </a:prstGeom>
        </p:spPr>
        <p:txBody>
          <a:bodyPr vert="horz" lIns="95472" tIns="47745" rIns="95472" bIns="4774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28585"/>
            <a:ext cx="2945660" cy="498054"/>
          </a:xfrm>
          <a:prstGeom prst="rect">
            <a:avLst/>
          </a:prstGeom>
        </p:spPr>
        <p:txBody>
          <a:bodyPr vert="horz" lIns="95472" tIns="47745" rIns="95472" bIns="47745" rtlCol="0" anchor="b"/>
          <a:lstStyle>
            <a:lvl1pPr algn="r">
              <a:defRPr sz="1200"/>
            </a:lvl1pPr>
          </a:lstStyle>
          <a:p>
            <a:fld id="{0315F3E4-041F-4D96-8E5F-D87F7CC901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6482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5061" y="2478353"/>
            <a:ext cx="7202736" cy="1458648"/>
          </a:xfrm>
        </p:spPr>
        <p:txBody>
          <a:bodyPr anchor="ctr"/>
          <a:lstStyle>
            <a:lvl1pPr algn="l">
              <a:defRPr sz="2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636" y="4076171"/>
            <a:ext cx="7411542" cy="301096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latin typeface="Liberation Sans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Управление маркетинга и рекламы</a:t>
            </a:r>
            <a:endParaRPr lang="ru-RU" dirty="0"/>
          </a:p>
        </p:txBody>
      </p:sp>
      <p:grpSp>
        <p:nvGrpSpPr>
          <p:cNvPr id="13" name="Группа 12"/>
          <p:cNvGrpSpPr>
            <a:grpSpLocks noChangeAspect="1"/>
          </p:cNvGrpSpPr>
          <p:nvPr userDrawn="1"/>
        </p:nvGrpSpPr>
        <p:grpSpPr>
          <a:xfrm>
            <a:off x="426173" y="2700866"/>
            <a:ext cx="8612471" cy="1032933"/>
            <a:chOff x="333064" y="1792971"/>
            <a:chExt cx="6426763" cy="1216929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4D66149E-990B-2F4D-92F3-8343506E26B1}"/>
                </a:ext>
              </a:extLst>
            </p:cNvPr>
            <p:cNvSpPr/>
            <p:nvPr/>
          </p:nvSpPr>
          <p:spPr bwMode="auto">
            <a:xfrm>
              <a:off x="333064" y="1801018"/>
              <a:ext cx="37609" cy="1208882"/>
            </a:xfrm>
            <a:prstGeom prst="rect">
              <a:avLst/>
            </a:prstGeom>
            <a:solidFill>
              <a:srgbClr val="FFD10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1"/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xmlns="" id="{3CA29B4C-90AF-0D41-86E1-20AF70C13C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728" y="1792971"/>
              <a:ext cx="993099" cy="1216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Прямоугольник 28"/>
          <p:cNvSpPr/>
          <p:nvPr userDrawn="1"/>
        </p:nvSpPr>
        <p:spPr>
          <a:xfrm>
            <a:off x="333679" y="6019751"/>
            <a:ext cx="1501775" cy="613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xmlns="" id="{A11BADCA-C8E8-7548-AB82-0330DB3A91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65" y="5844631"/>
            <a:ext cx="1696667" cy="72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xmlns="" id="{C3255B48-C5EF-044C-B42C-365145C621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73" y="5846363"/>
            <a:ext cx="2580293" cy="7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505061" y="5404365"/>
            <a:ext cx="7403079" cy="236434"/>
          </a:xfrm>
        </p:spPr>
        <p:txBody>
          <a:bodyPr>
            <a:noAutofit/>
          </a:bodyPr>
          <a:lstStyle>
            <a:lvl1pPr marL="0" indent="0">
              <a:buNone/>
              <a:defRPr sz="1100">
                <a:latin typeface="Liberation Sans" panose="020B0604020202020204" pitchFamily="34" charset="0"/>
              </a:defRPr>
            </a:lvl1pPr>
            <a:lvl2pPr marL="457200" indent="0">
              <a:buNone/>
              <a:defRPr sz="1100">
                <a:latin typeface="Liberation Sans" panose="020B0604020202020204" pitchFamily="34" charset="0"/>
              </a:defRPr>
            </a:lvl2pPr>
            <a:lvl3pPr marL="914400" indent="0">
              <a:buNone/>
              <a:defRPr sz="1100">
                <a:latin typeface="Liberation Sans" panose="020B0604020202020204" pitchFamily="34" charset="0"/>
              </a:defRPr>
            </a:lvl3pPr>
            <a:lvl4pPr marL="1371600" indent="0">
              <a:buNone/>
              <a:defRPr sz="1100">
                <a:latin typeface="Liberation Sans" panose="020B0604020202020204" pitchFamily="34" charset="0"/>
              </a:defRPr>
            </a:lvl4pPr>
            <a:lvl5pPr marL="1828800" indent="0">
              <a:buNone/>
              <a:defRPr sz="1100">
                <a:latin typeface="Liberation Sans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Март 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684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180" y="228600"/>
            <a:ext cx="8502220" cy="497101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3180" y="1061964"/>
            <a:ext cx="2689005" cy="310259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85747" y="1104776"/>
            <a:ext cx="2689005" cy="310259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64722-16E1-4E08-9C1D-4279B6D38C6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xmlns="" id="{CB890430-4F5C-C24B-98DC-DD7474DBA18B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892388"/>
            <a:ext cx="9144000" cy="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17"/>
          <p:cNvSpPr>
            <a:spLocks noGrp="1"/>
          </p:cNvSpPr>
          <p:nvPr>
            <p:ph type="body" sz="quarter" idx="13"/>
          </p:nvPr>
        </p:nvSpPr>
        <p:spPr>
          <a:xfrm>
            <a:off x="413180" y="1498600"/>
            <a:ext cx="2689005" cy="44196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z="1400" smtClean="0">
                <a:latin typeface="Liberation Sans" panose="020B0604020202020204" pitchFamily="34" charset="0"/>
              </a:defRPr>
            </a:lvl1pPr>
            <a:lvl2pPr>
              <a:defRPr lang="ru-RU" sz="1200" smtClean="0">
                <a:latin typeface="Liberation Sans" panose="020B0604020202020204" pitchFamily="34" charset="0"/>
              </a:defRPr>
            </a:lvl2pPr>
            <a:lvl3pPr>
              <a:defRPr lang="ru-RU" sz="1100" smtClean="0">
                <a:latin typeface="Liberation Sans" panose="020B0604020202020204" pitchFamily="34" charset="0"/>
              </a:defRPr>
            </a:lvl3pPr>
            <a:lvl4pPr>
              <a:defRPr lang="ru-RU" sz="1000" smtClean="0">
                <a:latin typeface="Liberation Sans" panose="020B0604020202020204" pitchFamily="34" charset="0"/>
              </a:defRPr>
            </a:lvl4pPr>
            <a:lvl5pPr>
              <a:defRPr lang="ru-RU" sz="900">
                <a:latin typeface="Liberation Sans" panose="020B0604020202020204" pitchFamily="34" charset="0"/>
              </a:defRPr>
            </a:lvl5pPr>
          </a:lstStyle>
          <a:p>
            <a:pPr marL="172796" lvl="0" indent="-172796" defTabSz="685783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Tx/>
              <a:buBlip>
                <a:blip r:embed="rId3"/>
              </a:buBlip>
            </a:pPr>
            <a:r>
              <a:rPr lang="ru-RU" dirty="0" smtClean="0"/>
              <a:t>Образец текста</a:t>
            </a:r>
          </a:p>
          <a:p>
            <a:pPr marL="345591" lvl="1" indent="-172796" defTabSz="685783">
              <a:lnSpc>
                <a:spcPct val="100000"/>
              </a:lnSpc>
              <a:spcBef>
                <a:spcPts val="200"/>
              </a:spcBef>
              <a:buClr>
                <a:srgbClr val="448A18"/>
              </a:buClr>
              <a:buFont typeface="Wingdings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518387" lvl="2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</a:pPr>
            <a:r>
              <a:rPr lang="ru-RU" dirty="0" smtClean="0"/>
              <a:t>Третий уровень</a:t>
            </a:r>
          </a:p>
          <a:p>
            <a:pPr marL="691183" lvl="3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  <a:buFont typeface="Системный шрифт, обычный"/>
              <a:buChar char="⁃"/>
            </a:pPr>
            <a:r>
              <a:rPr lang="ru-RU" dirty="0" smtClean="0"/>
              <a:t>Четвертый уровень</a:t>
            </a:r>
          </a:p>
          <a:p>
            <a:pPr marL="863978" lvl="4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60000"/>
              <a:buFont typeface=".Lucida Grande UI Regular"/>
              <a:buChar char="◆"/>
            </a:pPr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4"/>
          </p:nvPr>
        </p:nvSpPr>
        <p:spPr>
          <a:xfrm>
            <a:off x="6185748" y="1507065"/>
            <a:ext cx="2689005" cy="44196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z="1400" smtClean="0">
                <a:latin typeface="Liberation Sans" panose="020B0604020202020204" pitchFamily="34" charset="0"/>
              </a:defRPr>
            </a:lvl1pPr>
            <a:lvl2pPr>
              <a:defRPr lang="ru-RU" sz="1200" smtClean="0">
                <a:latin typeface="Liberation Sans" panose="020B0604020202020204" pitchFamily="34" charset="0"/>
              </a:defRPr>
            </a:lvl2pPr>
            <a:lvl3pPr>
              <a:defRPr lang="ru-RU" sz="1100" smtClean="0">
                <a:latin typeface="Liberation Sans" panose="020B0604020202020204" pitchFamily="34" charset="0"/>
              </a:defRPr>
            </a:lvl3pPr>
            <a:lvl4pPr>
              <a:defRPr lang="ru-RU" sz="1000" smtClean="0">
                <a:latin typeface="Liberation Sans" panose="020B0604020202020204" pitchFamily="34" charset="0"/>
              </a:defRPr>
            </a:lvl4pPr>
            <a:lvl5pPr>
              <a:defRPr lang="ru-RU" sz="900">
                <a:latin typeface="Liberation Sans" panose="020B0604020202020204" pitchFamily="34" charset="0"/>
              </a:defRPr>
            </a:lvl5pPr>
          </a:lstStyle>
          <a:p>
            <a:pPr marL="172796" lvl="0" indent="-172796" defTabSz="685783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Tx/>
              <a:buBlip>
                <a:blip r:embed="rId3"/>
              </a:buBlip>
            </a:pPr>
            <a:r>
              <a:rPr lang="ru-RU" dirty="0" smtClean="0"/>
              <a:t>Образец текста</a:t>
            </a:r>
          </a:p>
          <a:p>
            <a:pPr marL="345591" lvl="1" indent="-172796" defTabSz="685783">
              <a:lnSpc>
                <a:spcPct val="100000"/>
              </a:lnSpc>
              <a:spcBef>
                <a:spcPts val="200"/>
              </a:spcBef>
              <a:buClr>
                <a:srgbClr val="448A18"/>
              </a:buClr>
              <a:buFont typeface="Wingdings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518387" lvl="2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</a:pPr>
            <a:r>
              <a:rPr lang="ru-RU" dirty="0" smtClean="0"/>
              <a:t>Третий уровень</a:t>
            </a:r>
          </a:p>
          <a:p>
            <a:pPr marL="691183" lvl="3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  <a:buFont typeface="Системный шрифт, обычный"/>
              <a:buChar char="⁃"/>
            </a:pPr>
            <a:r>
              <a:rPr lang="ru-RU" dirty="0" smtClean="0"/>
              <a:t>Четвертый уровень</a:t>
            </a:r>
          </a:p>
          <a:p>
            <a:pPr marL="863978" lvl="4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60000"/>
              <a:buFont typeface=".Lucida Grande UI Regular"/>
              <a:buChar char="◆"/>
            </a:pPr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3295243" y="1100096"/>
            <a:ext cx="2689005" cy="310259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2" name="Текст 17"/>
          <p:cNvSpPr>
            <a:spLocks noGrp="1"/>
          </p:cNvSpPr>
          <p:nvPr>
            <p:ph type="body" sz="quarter" idx="16"/>
          </p:nvPr>
        </p:nvSpPr>
        <p:spPr>
          <a:xfrm>
            <a:off x="3295243" y="1498600"/>
            <a:ext cx="2689005" cy="44196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z="1400" smtClean="0">
                <a:latin typeface="Liberation Sans" panose="020B0604020202020204" pitchFamily="34" charset="0"/>
              </a:defRPr>
            </a:lvl1pPr>
            <a:lvl2pPr>
              <a:defRPr lang="ru-RU" sz="1200" smtClean="0">
                <a:latin typeface="Liberation Sans" panose="020B0604020202020204" pitchFamily="34" charset="0"/>
              </a:defRPr>
            </a:lvl2pPr>
            <a:lvl3pPr>
              <a:defRPr lang="ru-RU" sz="1100" smtClean="0">
                <a:latin typeface="Liberation Sans" panose="020B0604020202020204" pitchFamily="34" charset="0"/>
              </a:defRPr>
            </a:lvl3pPr>
            <a:lvl4pPr>
              <a:defRPr lang="ru-RU" sz="1000" smtClean="0">
                <a:latin typeface="Liberation Sans" panose="020B0604020202020204" pitchFamily="34" charset="0"/>
              </a:defRPr>
            </a:lvl4pPr>
            <a:lvl5pPr>
              <a:defRPr lang="ru-RU" sz="900">
                <a:latin typeface="Liberation Sans" panose="020B0604020202020204" pitchFamily="34" charset="0"/>
              </a:defRPr>
            </a:lvl5pPr>
          </a:lstStyle>
          <a:p>
            <a:pPr marL="172796" lvl="0" indent="-172796" defTabSz="685783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Tx/>
              <a:buBlip>
                <a:blip r:embed="rId3"/>
              </a:buBlip>
            </a:pPr>
            <a:r>
              <a:rPr lang="ru-RU" dirty="0" smtClean="0"/>
              <a:t>Образец текста</a:t>
            </a:r>
          </a:p>
          <a:p>
            <a:pPr marL="345591" lvl="1" indent="-172796" defTabSz="685783">
              <a:lnSpc>
                <a:spcPct val="100000"/>
              </a:lnSpc>
              <a:spcBef>
                <a:spcPts val="200"/>
              </a:spcBef>
              <a:buClr>
                <a:srgbClr val="448A18"/>
              </a:buClr>
              <a:buFont typeface="Wingdings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518387" lvl="2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</a:pPr>
            <a:r>
              <a:rPr lang="ru-RU" dirty="0" smtClean="0"/>
              <a:t>Третий уровень</a:t>
            </a:r>
          </a:p>
          <a:p>
            <a:pPr marL="691183" lvl="3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  <a:buFont typeface="Системный шрифт, обычный"/>
              <a:buChar char="⁃"/>
            </a:pPr>
            <a:r>
              <a:rPr lang="ru-RU" dirty="0" smtClean="0"/>
              <a:t>Четвертый уровень</a:t>
            </a:r>
          </a:p>
          <a:p>
            <a:pPr marL="863978" lvl="4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60000"/>
              <a:buFont typeface=".Lucida Grande UI Regular"/>
              <a:buChar char="◆"/>
            </a:pPr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94277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рыв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64722-16E1-4E08-9C1D-4279B6D38C6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4D66149E-990B-2F4D-92F3-8343506E26B1}"/>
              </a:ext>
            </a:extLst>
          </p:cNvPr>
          <p:cNvSpPr/>
          <p:nvPr/>
        </p:nvSpPr>
        <p:spPr bwMode="auto">
          <a:xfrm>
            <a:off x="426173" y="1651146"/>
            <a:ext cx="50400" cy="3564000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/>
          </a:p>
        </p:txBody>
      </p:sp>
      <p:sp>
        <p:nvSpPr>
          <p:cNvPr id="31" name="Текст 30"/>
          <p:cNvSpPr>
            <a:spLocks noGrp="1"/>
          </p:cNvSpPr>
          <p:nvPr>
            <p:ph type="body" sz="quarter" idx="13" hasCustomPrompt="1"/>
          </p:nvPr>
        </p:nvSpPr>
        <p:spPr>
          <a:xfrm>
            <a:off x="592667" y="3314652"/>
            <a:ext cx="2899333" cy="1876936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ru-RU" sz="1400" b="0" smtClean="0">
                <a:ea typeface="+mj-ea"/>
                <a:cs typeface="Arial" panose="020B0604020202020204" pitchFamily="34" charset="0"/>
              </a:defRPr>
            </a:lvl1pPr>
            <a:lvl2pPr>
              <a:defRPr lang="ru-RU" sz="1800" smtClean="0">
                <a:latin typeface="+mn-lt"/>
              </a:defRPr>
            </a:lvl2pPr>
            <a:lvl3pPr>
              <a:defRPr lang="ru-RU" sz="1800" smtClean="0">
                <a:latin typeface="+mn-lt"/>
              </a:defRPr>
            </a:lvl3pPr>
            <a:lvl4pPr>
              <a:defRPr lang="ru-RU" sz="1800" smtClean="0">
                <a:latin typeface="+mn-lt"/>
              </a:defRPr>
            </a:lvl4pPr>
            <a:lvl5pPr>
              <a:defRPr lang="ru-RU" sz="1800">
                <a:latin typeface="+mn-lt"/>
              </a:defRPr>
            </a:lvl5pPr>
          </a:lstStyle>
          <a:p>
            <a:pPr marL="0" lvl="0">
              <a:spcBef>
                <a:spcPct val="0"/>
              </a:spcBef>
            </a:pPr>
            <a:r>
              <a:rPr lang="ru-RU" dirty="0" smtClean="0"/>
              <a:t>Текст закрывающего слайда, реквизиты, контактная информация</a:t>
            </a:r>
          </a:p>
        </p:txBody>
      </p:sp>
      <p:sp>
        <p:nvSpPr>
          <p:cNvPr id="10" name="Текст 30"/>
          <p:cNvSpPr>
            <a:spLocks noGrp="1"/>
          </p:cNvSpPr>
          <p:nvPr>
            <p:ph type="body" sz="quarter" idx="14" hasCustomPrompt="1"/>
          </p:nvPr>
        </p:nvSpPr>
        <p:spPr>
          <a:xfrm>
            <a:off x="592667" y="1660031"/>
            <a:ext cx="2899333" cy="1587636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lang="ru-RU" sz="2000" b="1" smtClean="0">
                <a:ea typeface="+mj-ea"/>
                <a:cs typeface="Arial" panose="020B0604020202020204" pitchFamily="34" charset="0"/>
              </a:defRPr>
            </a:lvl1pPr>
            <a:lvl2pPr>
              <a:defRPr lang="ru-RU" sz="1800" smtClean="0">
                <a:latin typeface="+mn-lt"/>
              </a:defRPr>
            </a:lvl2pPr>
            <a:lvl3pPr>
              <a:defRPr lang="ru-RU" sz="1800" smtClean="0">
                <a:latin typeface="+mn-lt"/>
              </a:defRPr>
            </a:lvl3pPr>
            <a:lvl4pPr>
              <a:defRPr lang="ru-RU" sz="1800" smtClean="0">
                <a:latin typeface="+mn-lt"/>
              </a:defRPr>
            </a:lvl4pPr>
            <a:lvl5pPr>
              <a:defRPr lang="ru-RU" sz="1800">
                <a:latin typeface="+mn-lt"/>
              </a:defRPr>
            </a:lvl5pPr>
          </a:lstStyle>
          <a:p>
            <a:pPr marL="0" lvl="0">
              <a:spcBef>
                <a:spcPct val="0"/>
              </a:spcBef>
            </a:pPr>
            <a:r>
              <a:rPr lang="ru-RU" dirty="0" smtClean="0"/>
              <a:t>ЗАКРЫВАЮЩИЙ СЛАЙД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91380176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8517467" cy="497101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64722-16E1-4E08-9C1D-4279B6D38C6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xmlns="" id="{CB890430-4F5C-C24B-98DC-DD7474DBA18B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892388"/>
            <a:ext cx="9144000" cy="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52859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5061" y="2207415"/>
            <a:ext cx="7202736" cy="1458648"/>
          </a:xfrm>
        </p:spPr>
        <p:txBody>
          <a:bodyPr anchor="ctr"/>
          <a:lstStyle>
            <a:lvl1pPr algn="l">
              <a:defRPr sz="16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2705" y="5219174"/>
            <a:ext cx="7411542" cy="292826"/>
          </a:xfr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latin typeface="Liberation Sans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Управление маркетинга и рекламы</a:t>
            </a:r>
            <a:endParaRPr lang="ru-RU" dirty="0"/>
          </a:p>
        </p:txBody>
      </p:sp>
      <p:grpSp>
        <p:nvGrpSpPr>
          <p:cNvPr id="13" name="Группа 12"/>
          <p:cNvGrpSpPr>
            <a:grpSpLocks/>
          </p:cNvGrpSpPr>
          <p:nvPr userDrawn="1"/>
        </p:nvGrpSpPr>
        <p:grpSpPr>
          <a:xfrm>
            <a:off x="426173" y="734587"/>
            <a:ext cx="8612471" cy="4374000"/>
            <a:chOff x="333064" y="1792971"/>
            <a:chExt cx="6426763" cy="1216929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4D66149E-990B-2F4D-92F3-8343506E26B1}"/>
                </a:ext>
              </a:extLst>
            </p:cNvPr>
            <p:cNvSpPr/>
            <p:nvPr/>
          </p:nvSpPr>
          <p:spPr bwMode="auto">
            <a:xfrm>
              <a:off x="333064" y="1801018"/>
              <a:ext cx="37609" cy="1208882"/>
            </a:xfrm>
            <a:prstGeom prst="rect">
              <a:avLst/>
            </a:prstGeom>
            <a:solidFill>
              <a:srgbClr val="FFD10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1"/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xmlns="" id="{3CA29B4C-90AF-0D41-86E1-20AF70C13C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728" y="1792971"/>
              <a:ext cx="993099" cy="1216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Прямоугольник 28"/>
          <p:cNvSpPr/>
          <p:nvPr userDrawn="1"/>
        </p:nvSpPr>
        <p:spPr>
          <a:xfrm>
            <a:off x="333679" y="6019751"/>
            <a:ext cx="1501775" cy="613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xmlns="" id="{A11BADCA-C8E8-7548-AB82-0330DB3A91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65" y="5844631"/>
            <a:ext cx="1696667" cy="72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xmlns="" id="{C3255B48-C5EF-044C-B42C-365145C621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73" y="5846363"/>
            <a:ext cx="2580293" cy="7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561168" y="5591263"/>
            <a:ext cx="7403079" cy="236434"/>
          </a:xfrm>
        </p:spPr>
        <p:txBody>
          <a:bodyPr>
            <a:noAutofit/>
          </a:bodyPr>
          <a:lstStyle>
            <a:lvl1pPr marL="0" indent="0">
              <a:buNone/>
              <a:defRPr sz="1100">
                <a:latin typeface="Liberation Sans" panose="020B0604020202020204" pitchFamily="34" charset="0"/>
              </a:defRPr>
            </a:lvl1pPr>
            <a:lvl2pPr marL="457200" indent="0">
              <a:buNone/>
              <a:defRPr sz="1100">
                <a:latin typeface="Liberation Sans" panose="020B0604020202020204" pitchFamily="34" charset="0"/>
              </a:defRPr>
            </a:lvl2pPr>
            <a:lvl3pPr marL="914400" indent="0">
              <a:buNone/>
              <a:defRPr sz="1100">
                <a:latin typeface="Liberation Sans" panose="020B0604020202020204" pitchFamily="34" charset="0"/>
              </a:defRPr>
            </a:lvl3pPr>
            <a:lvl4pPr marL="1371600" indent="0">
              <a:buNone/>
              <a:defRPr sz="1100">
                <a:latin typeface="Liberation Sans" panose="020B0604020202020204" pitchFamily="34" charset="0"/>
              </a:defRPr>
            </a:lvl4pPr>
            <a:lvl5pPr marL="1828800" indent="0">
              <a:buNone/>
              <a:defRPr sz="1100">
                <a:latin typeface="Liberation Sans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Март 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753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4169" y="222484"/>
            <a:ext cx="8175831" cy="522951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dirty="0" smtClean="0"/>
              <a:t>ОБРАЗЕЦ СОДЕРЖАНИЯ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64722-16E1-4E08-9C1D-4279B6D38C6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CB890430-4F5C-C24B-98DC-DD7474DBA18B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892388"/>
            <a:ext cx="9144000" cy="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6E873158-6BC8-DF48-AA1D-D839F33533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170" y="1784035"/>
            <a:ext cx="6380897" cy="351936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9" name="Текст 12">
            <a:extLst>
              <a:ext uri="{FF2B5EF4-FFF2-40B4-BE49-F238E27FC236}">
                <a16:creationId xmlns:a16="http://schemas.microsoft.com/office/drawing/2014/main" xmlns="" id="{7EC98726-7861-1141-87C8-C7563E9097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83778" y="1784035"/>
            <a:ext cx="1269153" cy="351936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№ </a:t>
            </a:r>
            <a:r>
              <a:rPr lang="ru-RU" dirty="0" smtClean="0"/>
              <a:t>слайда</a:t>
            </a:r>
            <a:endParaRPr lang="ru-R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11E86C81-962A-4B42-83A0-8C9FB8E8E96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14170" y="2209827"/>
            <a:ext cx="6380897" cy="351936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xmlns="" id="{7F8A5168-FF42-1A49-9B92-DFECFEA752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83779" y="2209827"/>
            <a:ext cx="1269153" cy="351936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29CC1C63-9920-7E46-BF0E-225D47DFAD0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14170" y="2635619"/>
            <a:ext cx="6380897" cy="351936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35D809A9-9076-F848-AED4-7E8C2B30EC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83779" y="2635619"/>
            <a:ext cx="1269153" cy="351936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6F62101C-0936-3C49-950D-95BD4FD63974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14170" y="3061411"/>
            <a:ext cx="6380897" cy="351936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5" name="Текст 12">
            <a:extLst>
              <a:ext uri="{FF2B5EF4-FFF2-40B4-BE49-F238E27FC236}">
                <a16:creationId xmlns:a16="http://schemas.microsoft.com/office/drawing/2014/main" xmlns="" id="{3711E826-681F-0248-BC39-B6E52B37F0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83779" y="3061411"/>
            <a:ext cx="1269153" cy="351936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3D0FED89-1D7E-1B44-8FE5-9A88BF02E834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14170" y="3487203"/>
            <a:ext cx="6380897" cy="351936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7" name="Текст 12">
            <a:extLst>
              <a:ext uri="{FF2B5EF4-FFF2-40B4-BE49-F238E27FC236}">
                <a16:creationId xmlns:a16="http://schemas.microsoft.com/office/drawing/2014/main" xmlns="" id="{EA06C912-321A-4740-BF63-17220AE6A6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83779" y="3487203"/>
            <a:ext cx="1269153" cy="351936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AC2DDB87-FC18-E345-8440-62C03DAB5E77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714170" y="3912995"/>
            <a:ext cx="6380897" cy="351936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9" name="Текст 12">
            <a:extLst>
              <a:ext uri="{FF2B5EF4-FFF2-40B4-BE49-F238E27FC236}">
                <a16:creationId xmlns:a16="http://schemas.microsoft.com/office/drawing/2014/main" xmlns="" id="{CA8C38B0-6F30-B24D-A624-AC4A0CE6D6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83779" y="3912995"/>
            <a:ext cx="1269153" cy="351936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CA9D8326-1941-994C-83A0-87DBF0BF7881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714170" y="4338787"/>
            <a:ext cx="6380897" cy="351936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21" name="Текст 12">
            <a:extLst>
              <a:ext uri="{FF2B5EF4-FFF2-40B4-BE49-F238E27FC236}">
                <a16:creationId xmlns:a16="http://schemas.microsoft.com/office/drawing/2014/main" xmlns="" id="{303E90E1-1DB0-FA47-8A8A-36889E1E7C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83779" y="4338787"/>
            <a:ext cx="1269153" cy="351936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5B04E9D5-8F58-254F-8737-550E7EC105D1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714170" y="4764582"/>
            <a:ext cx="6380897" cy="351936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23" name="Текст 12">
            <a:extLst>
              <a:ext uri="{FF2B5EF4-FFF2-40B4-BE49-F238E27FC236}">
                <a16:creationId xmlns:a16="http://schemas.microsoft.com/office/drawing/2014/main" xmlns="" id="{816697AE-D1C4-4345-8DAC-36D1860E00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83779" y="4764582"/>
            <a:ext cx="1269153" cy="351936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</p:spTree>
    <p:extLst>
      <p:ext uri="{BB962C8B-B14F-4D97-AF65-F5344CB8AC3E}">
        <p14:creationId xmlns:p14="http://schemas.microsoft.com/office/powerpoint/2010/main" val="139536479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презент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64722-16E1-4E08-9C1D-4279B6D38C6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4D66149E-990B-2F4D-92F3-8343506E26B1}"/>
              </a:ext>
            </a:extLst>
          </p:cNvPr>
          <p:cNvSpPr/>
          <p:nvPr/>
        </p:nvSpPr>
        <p:spPr bwMode="auto">
          <a:xfrm>
            <a:off x="426173" y="2396374"/>
            <a:ext cx="50400" cy="1188000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/>
          </a:p>
        </p:txBody>
      </p:sp>
      <p:sp>
        <p:nvSpPr>
          <p:cNvPr id="31" name="Текст 30"/>
          <p:cNvSpPr>
            <a:spLocks noGrp="1"/>
          </p:cNvSpPr>
          <p:nvPr>
            <p:ph type="body" sz="quarter" idx="13" hasCustomPrompt="1"/>
          </p:nvPr>
        </p:nvSpPr>
        <p:spPr>
          <a:xfrm>
            <a:off x="592667" y="3242732"/>
            <a:ext cx="6443133" cy="336135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ru-RU" sz="1400" b="1" smtClean="0">
                <a:ea typeface="+mj-ea"/>
                <a:cs typeface="Arial" panose="020B0604020202020204" pitchFamily="34" charset="0"/>
              </a:defRPr>
            </a:lvl1pPr>
            <a:lvl2pPr>
              <a:defRPr lang="ru-RU" sz="1800" smtClean="0">
                <a:latin typeface="+mn-lt"/>
              </a:defRPr>
            </a:lvl2pPr>
            <a:lvl3pPr>
              <a:defRPr lang="ru-RU" sz="1800" smtClean="0">
                <a:latin typeface="+mn-lt"/>
              </a:defRPr>
            </a:lvl3pPr>
            <a:lvl4pPr>
              <a:defRPr lang="ru-RU" sz="1800" smtClean="0">
                <a:latin typeface="+mn-lt"/>
              </a:defRPr>
            </a:lvl4pPr>
            <a:lvl5pPr>
              <a:defRPr lang="ru-RU" sz="1800">
                <a:latin typeface="+mn-lt"/>
              </a:defRPr>
            </a:lvl5pPr>
          </a:lstStyle>
          <a:p>
            <a:pPr marL="0" lvl="0">
              <a:spcBef>
                <a:spcPct val="0"/>
              </a:spcBef>
            </a:pPr>
            <a:r>
              <a:rPr lang="ru-RU" dirty="0" smtClean="0"/>
              <a:t>ВРЕЗКА ИЛИ ПОДЗАГОЛОВОК ВТОРОГО УРОВНЯ</a:t>
            </a:r>
          </a:p>
        </p:txBody>
      </p:sp>
      <p:sp>
        <p:nvSpPr>
          <p:cNvPr id="33" name="Текст 30"/>
          <p:cNvSpPr>
            <a:spLocks noGrp="1"/>
          </p:cNvSpPr>
          <p:nvPr>
            <p:ph type="body" sz="quarter" idx="14" hasCustomPrompt="1"/>
          </p:nvPr>
        </p:nvSpPr>
        <p:spPr>
          <a:xfrm>
            <a:off x="592667" y="2396373"/>
            <a:ext cx="6443133" cy="761693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ru-RU" sz="2000" b="1" smtClean="0">
                <a:ea typeface="+mj-ea"/>
                <a:cs typeface="Arial" panose="020B0604020202020204" pitchFamily="34" charset="0"/>
              </a:defRPr>
            </a:lvl1pPr>
            <a:lvl2pPr>
              <a:defRPr lang="ru-RU" sz="1800" smtClean="0">
                <a:latin typeface="+mn-lt"/>
              </a:defRPr>
            </a:lvl2pPr>
            <a:lvl3pPr>
              <a:defRPr lang="ru-RU" sz="1800" smtClean="0">
                <a:latin typeface="+mn-lt"/>
              </a:defRPr>
            </a:lvl3pPr>
            <a:lvl4pPr>
              <a:defRPr lang="ru-RU" sz="1800" smtClean="0">
                <a:latin typeface="+mn-lt"/>
              </a:defRPr>
            </a:lvl4pPr>
            <a:lvl5pPr>
              <a:defRPr lang="ru-RU" sz="1800">
                <a:latin typeface="+mn-lt"/>
              </a:defRPr>
            </a:lvl5pPr>
          </a:lstStyle>
          <a:p>
            <a:r>
              <a:rPr lang="ru-RU" sz="2000" dirty="0" smtClean="0"/>
              <a:t>ЗАГОЛОВОК РАЗДЕЛА ПРЕЗЕНТАЦИИ ИЛИ ПОДЗАГОЛОВОК ПЕРВОГО УРОВНЯ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17216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8517467" cy="497101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64722-16E1-4E08-9C1D-4279B6D38C6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xmlns="" id="{CB890430-4F5C-C24B-98DC-DD7474DBA18B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892388"/>
            <a:ext cx="9144000" cy="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17"/>
          <p:cNvSpPr>
            <a:spLocks noGrp="1"/>
          </p:cNvSpPr>
          <p:nvPr>
            <p:ph type="body" sz="quarter" idx="13"/>
          </p:nvPr>
        </p:nvSpPr>
        <p:spPr>
          <a:xfrm>
            <a:off x="406400" y="1102275"/>
            <a:ext cx="8280401" cy="488365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z="1400" smtClean="0">
                <a:latin typeface="Liberation Sans" panose="020B0604020202020204" pitchFamily="34" charset="0"/>
              </a:defRPr>
            </a:lvl1pPr>
            <a:lvl2pPr>
              <a:defRPr lang="ru-RU" sz="1200" smtClean="0">
                <a:latin typeface="Liberation Sans" panose="020B0604020202020204" pitchFamily="34" charset="0"/>
              </a:defRPr>
            </a:lvl2pPr>
            <a:lvl3pPr>
              <a:defRPr lang="ru-RU" sz="1100" smtClean="0">
                <a:latin typeface="Liberation Sans" panose="020B0604020202020204" pitchFamily="34" charset="0"/>
              </a:defRPr>
            </a:lvl3pPr>
            <a:lvl4pPr>
              <a:defRPr lang="ru-RU" sz="1000" smtClean="0">
                <a:latin typeface="Liberation Sans" panose="020B0604020202020204" pitchFamily="34" charset="0"/>
              </a:defRPr>
            </a:lvl4pPr>
            <a:lvl5pPr>
              <a:defRPr lang="ru-RU" sz="900">
                <a:latin typeface="Liberation Sans" panose="020B0604020202020204" pitchFamily="34" charset="0"/>
              </a:defRPr>
            </a:lvl5pPr>
          </a:lstStyle>
          <a:p>
            <a:pPr marL="172796" lvl="0" indent="-172796" defTabSz="685783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Tx/>
              <a:buBlip>
                <a:blip r:embed="rId3"/>
              </a:buBlip>
            </a:pPr>
            <a:r>
              <a:rPr lang="ru-RU" dirty="0" smtClean="0"/>
              <a:t>Образец текста</a:t>
            </a:r>
          </a:p>
          <a:p>
            <a:pPr marL="345591" lvl="1" indent="-172796" defTabSz="685783">
              <a:lnSpc>
                <a:spcPct val="100000"/>
              </a:lnSpc>
              <a:spcBef>
                <a:spcPts val="200"/>
              </a:spcBef>
              <a:buClr>
                <a:srgbClr val="448A18"/>
              </a:buClr>
              <a:buFont typeface="Wingdings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518387" lvl="2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</a:pPr>
            <a:r>
              <a:rPr lang="ru-RU" dirty="0" smtClean="0"/>
              <a:t>Третий уровень</a:t>
            </a:r>
          </a:p>
          <a:p>
            <a:pPr marL="691183" lvl="3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  <a:buFont typeface="Системный шрифт, обычный"/>
              <a:buChar char="⁃"/>
            </a:pPr>
            <a:r>
              <a:rPr lang="ru-RU" dirty="0" smtClean="0"/>
              <a:t>Четвертый уровень</a:t>
            </a:r>
          </a:p>
          <a:p>
            <a:pPr marL="863978" lvl="4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60000"/>
              <a:buFont typeface=".Lucida Grande UI Regular"/>
              <a:buChar char="◆"/>
            </a:pPr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18247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(с источниками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8517467" cy="497101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64722-16E1-4E08-9C1D-4279B6D38C6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xmlns="" id="{CB890430-4F5C-C24B-98DC-DD7474DBA18B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892388"/>
            <a:ext cx="9144000" cy="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17"/>
          <p:cNvSpPr>
            <a:spLocks noGrp="1"/>
          </p:cNvSpPr>
          <p:nvPr>
            <p:ph type="body" sz="quarter" idx="13"/>
          </p:nvPr>
        </p:nvSpPr>
        <p:spPr>
          <a:xfrm>
            <a:off x="406400" y="1102275"/>
            <a:ext cx="8280401" cy="488365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z="1400" smtClean="0">
                <a:latin typeface="Liberation Sans" panose="020B0604020202020204" pitchFamily="34" charset="0"/>
              </a:defRPr>
            </a:lvl1pPr>
            <a:lvl2pPr>
              <a:defRPr lang="ru-RU" sz="1200" smtClean="0">
                <a:latin typeface="Liberation Sans" panose="020B0604020202020204" pitchFamily="34" charset="0"/>
              </a:defRPr>
            </a:lvl2pPr>
            <a:lvl3pPr>
              <a:defRPr lang="ru-RU" sz="1100" smtClean="0">
                <a:latin typeface="Liberation Sans" panose="020B0604020202020204" pitchFamily="34" charset="0"/>
              </a:defRPr>
            </a:lvl3pPr>
            <a:lvl4pPr>
              <a:defRPr lang="ru-RU" sz="1000" smtClean="0">
                <a:latin typeface="Liberation Sans" panose="020B0604020202020204" pitchFamily="34" charset="0"/>
              </a:defRPr>
            </a:lvl4pPr>
            <a:lvl5pPr>
              <a:defRPr lang="ru-RU" sz="900">
                <a:latin typeface="Liberation Sans" panose="020B0604020202020204" pitchFamily="34" charset="0"/>
              </a:defRPr>
            </a:lvl5pPr>
          </a:lstStyle>
          <a:p>
            <a:pPr marL="172796" lvl="0" indent="-172796" defTabSz="685783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Tx/>
              <a:buBlip>
                <a:blip r:embed="rId3"/>
              </a:buBlip>
            </a:pPr>
            <a:r>
              <a:rPr lang="ru-RU" dirty="0" smtClean="0"/>
              <a:t>Образец текста</a:t>
            </a:r>
          </a:p>
          <a:p>
            <a:pPr marL="345591" lvl="1" indent="-172796" defTabSz="685783">
              <a:lnSpc>
                <a:spcPct val="100000"/>
              </a:lnSpc>
              <a:spcBef>
                <a:spcPts val="200"/>
              </a:spcBef>
              <a:buClr>
                <a:srgbClr val="448A18"/>
              </a:buClr>
              <a:buFont typeface="Wingdings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518387" lvl="2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</a:pPr>
            <a:r>
              <a:rPr lang="ru-RU" dirty="0" smtClean="0"/>
              <a:t>Третий уровень</a:t>
            </a:r>
          </a:p>
          <a:p>
            <a:pPr marL="691183" lvl="3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  <a:buFont typeface="Системный шрифт, обычный"/>
              <a:buChar char="⁃"/>
            </a:pPr>
            <a:r>
              <a:rPr lang="ru-RU" dirty="0" smtClean="0"/>
              <a:t>Четвертый уровень</a:t>
            </a:r>
          </a:p>
          <a:p>
            <a:pPr marL="863978" lvl="4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60000"/>
              <a:buFont typeface=".Lucida Grande UI Regular"/>
              <a:buChar char="◆"/>
            </a:pPr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Текст 12">
            <a:extLst>
              <a:ext uri="{FF2B5EF4-FFF2-40B4-BE49-F238E27FC236}">
                <a16:creationId xmlns:a16="http://schemas.microsoft.com/office/drawing/2014/main" xmlns="" id="{FD7CE1A9-368B-D54E-AF20-B53F69BF23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8140" y="6100550"/>
            <a:ext cx="6372000" cy="148500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ru-RU" dirty="0"/>
              <a:t>Примечания:</a:t>
            </a:r>
          </a:p>
        </p:txBody>
      </p:sp>
      <p:sp>
        <p:nvSpPr>
          <p:cNvPr id="7" name="Текст 14">
            <a:extLst>
              <a:ext uri="{FF2B5EF4-FFF2-40B4-BE49-F238E27FC236}">
                <a16:creationId xmlns:a16="http://schemas.microsoft.com/office/drawing/2014/main" xmlns="" id="{BE4DE22B-CCA5-F04B-875F-3A35BDEAC5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28140" y="6400954"/>
            <a:ext cx="6372000" cy="143100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83810569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067" y="228600"/>
            <a:ext cx="8305800" cy="497101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64722-16E1-4E08-9C1D-4279B6D38C6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xmlns="" id="{CB890430-4F5C-C24B-98DC-DD7474DBA18B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892388"/>
            <a:ext cx="9144000" cy="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17"/>
          <p:cNvSpPr>
            <a:spLocks noGrp="1"/>
          </p:cNvSpPr>
          <p:nvPr>
            <p:ph type="body" sz="quarter" idx="13"/>
          </p:nvPr>
        </p:nvSpPr>
        <p:spPr>
          <a:xfrm>
            <a:off x="618067" y="1102275"/>
            <a:ext cx="8068734" cy="488365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z="1400" smtClean="0">
                <a:latin typeface="Liberation Sans" panose="020B0604020202020204" pitchFamily="34" charset="0"/>
              </a:defRPr>
            </a:lvl1pPr>
            <a:lvl2pPr>
              <a:defRPr lang="ru-RU" sz="1200" smtClean="0">
                <a:latin typeface="Liberation Sans" panose="020B0604020202020204" pitchFamily="34" charset="0"/>
              </a:defRPr>
            </a:lvl2pPr>
            <a:lvl3pPr>
              <a:defRPr lang="ru-RU" sz="1100" smtClean="0">
                <a:latin typeface="Liberation Sans" panose="020B0604020202020204" pitchFamily="34" charset="0"/>
              </a:defRPr>
            </a:lvl3pPr>
            <a:lvl4pPr>
              <a:defRPr lang="ru-RU" sz="1000" smtClean="0">
                <a:latin typeface="Liberation Sans" panose="020B0604020202020204" pitchFamily="34" charset="0"/>
              </a:defRPr>
            </a:lvl4pPr>
            <a:lvl5pPr>
              <a:defRPr lang="ru-RU" sz="900">
                <a:latin typeface="Liberation Sans" panose="020B0604020202020204" pitchFamily="34" charset="0"/>
              </a:defRPr>
            </a:lvl5pPr>
          </a:lstStyle>
          <a:p>
            <a:pPr marL="172796" lvl="0" indent="-172796" defTabSz="685783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Tx/>
              <a:buBlip>
                <a:blip r:embed="rId3"/>
              </a:buBlip>
            </a:pPr>
            <a:r>
              <a:rPr lang="ru-RU" dirty="0" smtClean="0"/>
              <a:t>Образец текста</a:t>
            </a:r>
          </a:p>
          <a:p>
            <a:pPr marL="345591" lvl="1" indent="-172796" defTabSz="685783">
              <a:lnSpc>
                <a:spcPct val="100000"/>
              </a:lnSpc>
              <a:spcBef>
                <a:spcPts val="200"/>
              </a:spcBef>
              <a:buClr>
                <a:srgbClr val="448A18"/>
              </a:buClr>
              <a:buFont typeface="Wingdings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518387" lvl="2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</a:pPr>
            <a:r>
              <a:rPr lang="ru-RU" dirty="0" smtClean="0"/>
              <a:t>Третий уровень</a:t>
            </a:r>
          </a:p>
          <a:p>
            <a:pPr marL="691183" lvl="3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  <a:buFont typeface="Системный шрифт, обычный"/>
              <a:buChar char="⁃"/>
            </a:pPr>
            <a:r>
              <a:rPr lang="ru-RU" dirty="0" smtClean="0"/>
              <a:t>Четвертый уровень</a:t>
            </a:r>
          </a:p>
          <a:p>
            <a:pPr marL="863978" lvl="4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60000"/>
              <a:buFont typeface=".Lucida Grande UI Regular"/>
              <a:buChar char="◆"/>
            </a:pPr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D66149E-990B-2F4D-92F3-8343506E26B1}"/>
              </a:ext>
            </a:extLst>
          </p:cNvPr>
          <p:cNvSpPr/>
          <p:nvPr userDrawn="1"/>
        </p:nvSpPr>
        <p:spPr bwMode="auto">
          <a:xfrm>
            <a:off x="426173" y="1109445"/>
            <a:ext cx="50400" cy="4860000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/>
          </a:p>
        </p:txBody>
      </p:sp>
    </p:spTree>
    <p:extLst>
      <p:ext uri="{BB962C8B-B14F-4D97-AF65-F5344CB8AC3E}">
        <p14:creationId xmlns:p14="http://schemas.microsoft.com/office/powerpoint/2010/main" val="77119534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180" y="228600"/>
            <a:ext cx="8502220" cy="497101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3180" y="1061964"/>
            <a:ext cx="4116484" cy="310259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58269" y="1104776"/>
            <a:ext cx="4116484" cy="310259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64722-16E1-4E08-9C1D-4279B6D38C6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xmlns="" id="{CB890430-4F5C-C24B-98DC-DD7474DBA18B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892388"/>
            <a:ext cx="9144000" cy="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17"/>
          <p:cNvSpPr>
            <a:spLocks noGrp="1"/>
          </p:cNvSpPr>
          <p:nvPr>
            <p:ph type="body" sz="quarter" idx="13"/>
          </p:nvPr>
        </p:nvSpPr>
        <p:spPr>
          <a:xfrm>
            <a:off x="413180" y="1498600"/>
            <a:ext cx="4116484" cy="44196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z="1400" smtClean="0">
                <a:latin typeface="Liberation Sans" panose="020B0604020202020204" pitchFamily="34" charset="0"/>
              </a:defRPr>
            </a:lvl1pPr>
            <a:lvl2pPr>
              <a:defRPr lang="ru-RU" sz="1200" smtClean="0">
                <a:latin typeface="Liberation Sans" panose="020B0604020202020204" pitchFamily="34" charset="0"/>
              </a:defRPr>
            </a:lvl2pPr>
            <a:lvl3pPr>
              <a:defRPr lang="ru-RU" sz="1100" smtClean="0">
                <a:latin typeface="Liberation Sans" panose="020B0604020202020204" pitchFamily="34" charset="0"/>
              </a:defRPr>
            </a:lvl3pPr>
            <a:lvl4pPr>
              <a:defRPr lang="ru-RU" sz="1000" smtClean="0">
                <a:latin typeface="Liberation Sans" panose="020B0604020202020204" pitchFamily="34" charset="0"/>
              </a:defRPr>
            </a:lvl4pPr>
            <a:lvl5pPr>
              <a:defRPr lang="ru-RU" sz="900">
                <a:latin typeface="Liberation Sans" panose="020B0604020202020204" pitchFamily="34" charset="0"/>
              </a:defRPr>
            </a:lvl5pPr>
          </a:lstStyle>
          <a:p>
            <a:pPr marL="172796" lvl="0" indent="-172796" defTabSz="685783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Tx/>
              <a:buBlip>
                <a:blip r:embed="rId3"/>
              </a:buBlip>
            </a:pPr>
            <a:r>
              <a:rPr lang="ru-RU" dirty="0" smtClean="0"/>
              <a:t>Образец текста</a:t>
            </a:r>
          </a:p>
          <a:p>
            <a:pPr marL="345591" lvl="1" indent="-172796" defTabSz="685783">
              <a:lnSpc>
                <a:spcPct val="100000"/>
              </a:lnSpc>
              <a:spcBef>
                <a:spcPts val="200"/>
              </a:spcBef>
              <a:buClr>
                <a:srgbClr val="448A18"/>
              </a:buClr>
              <a:buFont typeface="Wingdings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518387" lvl="2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</a:pPr>
            <a:r>
              <a:rPr lang="ru-RU" dirty="0" smtClean="0"/>
              <a:t>Третий уровень</a:t>
            </a:r>
          </a:p>
          <a:p>
            <a:pPr marL="691183" lvl="3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  <a:buFont typeface="Системный шрифт, обычный"/>
              <a:buChar char="⁃"/>
            </a:pPr>
            <a:r>
              <a:rPr lang="ru-RU" dirty="0" smtClean="0"/>
              <a:t>Четвертый уровень</a:t>
            </a:r>
          </a:p>
          <a:p>
            <a:pPr marL="863978" lvl="4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60000"/>
              <a:buFont typeface=".Lucida Grande UI Regular"/>
              <a:buChar char="◆"/>
            </a:pPr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4"/>
          </p:nvPr>
        </p:nvSpPr>
        <p:spPr>
          <a:xfrm>
            <a:off x="4758268" y="1507065"/>
            <a:ext cx="4116486" cy="44196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z="1400" smtClean="0">
                <a:latin typeface="Liberation Sans" panose="020B0604020202020204" pitchFamily="34" charset="0"/>
              </a:defRPr>
            </a:lvl1pPr>
            <a:lvl2pPr>
              <a:defRPr lang="ru-RU" sz="1200" smtClean="0">
                <a:latin typeface="Liberation Sans" panose="020B0604020202020204" pitchFamily="34" charset="0"/>
              </a:defRPr>
            </a:lvl2pPr>
            <a:lvl3pPr>
              <a:defRPr lang="ru-RU" sz="1100" smtClean="0">
                <a:latin typeface="Liberation Sans" panose="020B0604020202020204" pitchFamily="34" charset="0"/>
              </a:defRPr>
            </a:lvl3pPr>
            <a:lvl4pPr>
              <a:defRPr lang="ru-RU" sz="1000" smtClean="0">
                <a:latin typeface="Liberation Sans" panose="020B0604020202020204" pitchFamily="34" charset="0"/>
              </a:defRPr>
            </a:lvl4pPr>
            <a:lvl5pPr>
              <a:defRPr lang="ru-RU" sz="900">
                <a:latin typeface="Liberation Sans" panose="020B0604020202020204" pitchFamily="34" charset="0"/>
              </a:defRPr>
            </a:lvl5pPr>
          </a:lstStyle>
          <a:p>
            <a:pPr marL="172796" lvl="0" indent="-172796" defTabSz="685783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Tx/>
              <a:buBlip>
                <a:blip r:embed="rId3"/>
              </a:buBlip>
            </a:pPr>
            <a:r>
              <a:rPr lang="ru-RU" dirty="0" smtClean="0"/>
              <a:t>Образец текста</a:t>
            </a:r>
          </a:p>
          <a:p>
            <a:pPr marL="345591" lvl="1" indent="-172796" defTabSz="685783">
              <a:lnSpc>
                <a:spcPct val="100000"/>
              </a:lnSpc>
              <a:spcBef>
                <a:spcPts val="200"/>
              </a:spcBef>
              <a:buClr>
                <a:srgbClr val="448A18"/>
              </a:buClr>
              <a:buFont typeface="Wingdings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518387" lvl="2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</a:pPr>
            <a:r>
              <a:rPr lang="ru-RU" dirty="0" smtClean="0"/>
              <a:t>Третий уровень</a:t>
            </a:r>
          </a:p>
          <a:p>
            <a:pPr marL="691183" lvl="3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  <a:buFont typeface="Системный шрифт, обычный"/>
              <a:buChar char="⁃"/>
            </a:pPr>
            <a:r>
              <a:rPr lang="ru-RU" dirty="0" smtClean="0"/>
              <a:t>Четвертый уровень</a:t>
            </a:r>
          </a:p>
          <a:p>
            <a:pPr marL="863978" lvl="4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60000"/>
              <a:buFont typeface=".Lucida Grande UI Regular"/>
              <a:buChar char="◆"/>
            </a:pPr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6381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ря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7508" y="228600"/>
            <a:ext cx="8336359" cy="497101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87508" y="1098488"/>
            <a:ext cx="8099291" cy="310550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87507" y="3663888"/>
            <a:ext cx="8099294" cy="310551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64722-16E1-4E08-9C1D-4279B6D38C6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xmlns="" id="{CB890430-4F5C-C24B-98DC-DD7474DBA18B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892388"/>
            <a:ext cx="9144000" cy="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17"/>
          <p:cNvSpPr>
            <a:spLocks noGrp="1"/>
          </p:cNvSpPr>
          <p:nvPr>
            <p:ph type="body" sz="quarter" idx="13"/>
          </p:nvPr>
        </p:nvSpPr>
        <p:spPr>
          <a:xfrm>
            <a:off x="587507" y="1494915"/>
            <a:ext cx="8099293" cy="190021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z="1400" smtClean="0">
                <a:latin typeface="Liberation Sans" panose="020B0604020202020204" pitchFamily="34" charset="0"/>
              </a:defRPr>
            </a:lvl1pPr>
            <a:lvl2pPr>
              <a:defRPr lang="ru-RU" sz="1200" smtClean="0">
                <a:latin typeface="Liberation Sans" panose="020B0604020202020204" pitchFamily="34" charset="0"/>
              </a:defRPr>
            </a:lvl2pPr>
            <a:lvl3pPr>
              <a:defRPr lang="ru-RU" sz="1100" smtClean="0">
                <a:latin typeface="Liberation Sans" panose="020B0604020202020204" pitchFamily="34" charset="0"/>
              </a:defRPr>
            </a:lvl3pPr>
            <a:lvl4pPr>
              <a:defRPr lang="ru-RU" sz="1000" smtClean="0">
                <a:latin typeface="Liberation Sans" panose="020B0604020202020204" pitchFamily="34" charset="0"/>
              </a:defRPr>
            </a:lvl4pPr>
            <a:lvl5pPr>
              <a:defRPr lang="ru-RU" sz="900">
                <a:latin typeface="Liberation Sans" panose="020B0604020202020204" pitchFamily="34" charset="0"/>
              </a:defRPr>
            </a:lvl5pPr>
          </a:lstStyle>
          <a:p>
            <a:pPr marL="172796" lvl="0" indent="-172796" defTabSz="685783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Tx/>
              <a:buBlip>
                <a:blip r:embed="rId3"/>
              </a:buBlip>
            </a:pPr>
            <a:r>
              <a:rPr lang="ru-RU" dirty="0" smtClean="0"/>
              <a:t>Образец текста</a:t>
            </a:r>
          </a:p>
          <a:p>
            <a:pPr marL="345591" lvl="1" indent="-172796" defTabSz="685783">
              <a:lnSpc>
                <a:spcPct val="100000"/>
              </a:lnSpc>
              <a:spcBef>
                <a:spcPts val="200"/>
              </a:spcBef>
              <a:buClr>
                <a:srgbClr val="448A18"/>
              </a:buClr>
              <a:buFont typeface="Wingdings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518387" lvl="2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</a:pPr>
            <a:r>
              <a:rPr lang="ru-RU" dirty="0" smtClean="0"/>
              <a:t>Третий уровень</a:t>
            </a:r>
          </a:p>
          <a:p>
            <a:pPr marL="691183" lvl="3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  <a:buFont typeface="Системный шрифт, обычный"/>
              <a:buChar char="⁃"/>
            </a:pPr>
            <a:r>
              <a:rPr lang="ru-RU" dirty="0" smtClean="0"/>
              <a:t>Четвертый уровень</a:t>
            </a:r>
          </a:p>
          <a:p>
            <a:pPr marL="863978" lvl="4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60000"/>
              <a:buFont typeface=".Lucida Grande UI Regular"/>
              <a:buChar char="◆"/>
            </a:pPr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4"/>
          </p:nvPr>
        </p:nvSpPr>
        <p:spPr>
          <a:xfrm>
            <a:off x="587507" y="4064000"/>
            <a:ext cx="8099292" cy="189653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z="1400" smtClean="0">
                <a:latin typeface="Liberation Sans" panose="020B0604020202020204" pitchFamily="34" charset="0"/>
              </a:defRPr>
            </a:lvl1pPr>
            <a:lvl2pPr>
              <a:defRPr lang="ru-RU" sz="1200" smtClean="0">
                <a:latin typeface="Liberation Sans" panose="020B0604020202020204" pitchFamily="34" charset="0"/>
              </a:defRPr>
            </a:lvl2pPr>
            <a:lvl3pPr>
              <a:defRPr lang="ru-RU" sz="1100" smtClean="0">
                <a:latin typeface="Liberation Sans" panose="020B0604020202020204" pitchFamily="34" charset="0"/>
              </a:defRPr>
            </a:lvl3pPr>
            <a:lvl4pPr>
              <a:defRPr lang="ru-RU" sz="1000" smtClean="0">
                <a:latin typeface="Liberation Sans" panose="020B0604020202020204" pitchFamily="34" charset="0"/>
              </a:defRPr>
            </a:lvl4pPr>
            <a:lvl5pPr>
              <a:defRPr lang="ru-RU" sz="900">
                <a:latin typeface="Liberation Sans" panose="020B0604020202020204" pitchFamily="34" charset="0"/>
              </a:defRPr>
            </a:lvl5pPr>
          </a:lstStyle>
          <a:p>
            <a:pPr marL="172796" lvl="0" indent="-172796" defTabSz="685783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Tx/>
              <a:buBlip>
                <a:blip r:embed="rId3"/>
              </a:buBlip>
            </a:pPr>
            <a:r>
              <a:rPr lang="ru-RU" dirty="0" smtClean="0"/>
              <a:t>Образец текста</a:t>
            </a:r>
          </a:p>
          <a:p>
            <a:pPr marL="345591" lvl="1" indent="-172796" defTabSz="685783">
              <a:lnSpc>
                <a:spcPct val="100000"/>
              </a:lnSpc>
              <a:spcBef>
                <a:spcPts val="200"/>
              </a:spcBef>
              <a:buClr>
                <a:srgbClr val="448A18"/>
              </a:buClr>
              <a:buFont typeface="Wingdings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518387" lvl="2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</a:pPr>
            <a:r>
              <a:rPr lang="ru-RU" dirty="0" smtClean="0"/>
              <a:t>Третий уровень</a:t>
            </a:r>
          </a:p>
          <a:p>
            <a:pPr marL="691183" lvl="3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  <a:buFont typeface="Системный шрифт, обычный"/>
              <a:buChar char="⁃"/>
            </a:pPr>
            <a:r>
              <a:rPr lang="ru-RU" dirty="0" smtClean="0"/>
              <a:t>Четвертый уровень</a:t>
            </a:r>
          </a:p>
          <a:p>
            <a:pPr marL="863978" lvl="4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60000"/>
              <a:buFont typeface=".Lucida Grande UI Regular"/>
              <a:buChar char="◆"/>
            </a:pPr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23971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1203" y="222484"/>
            <a:ext cx="8721594" cy="522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546" y="1263271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2796" lvl="0" indent="-172796" defTabSz="685783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Tx/>
              <a:buBlip>
                <a:blip r:embed="rId17"/>
              </a:buBlip>
            </a:pPr>
            <a:r>
              <a:rPr lang="ru-RU" dirty="0"/>
              <a:t>Образец текста</a:t>
            </a:r>
          </a:p>
          <a:p>
            <a:pPr marL="345591" lvl="1" indent="-172796" defTabSz="685783">
              <a:lnSpc>
                <a:spcPct val="100000"/>
              </a:lnSpc>
              <a:spcBef>
                <a:spcPts val="200"/>
              </a:spcBef>
              <a:buClr>
                <a:srgbClr val="448A18"/>
              </a:buClr>
              <a:buFont typeface="Wingdings" pitchFamily="2" charset="2"/>
              <a:buChar char="§"/>
            </a:pPr>
            <a:r>
              <a:rPr lang="ru-RU" dirty="0"/>
              <a:t>Второй уровень</a:t>
            </a:r>
          </a:p>
          <a:p>
            <a:pPr marL="518387" lvl="2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</a:pPr>
            <a:r>
              <a:rPr lang="ru-RU" dirty="0"/>
              <a:t>Третий уровень</a:t>
            </a:r>
          </a:p>
          <a:p>
            <a:pPr marL="691183" lvl="3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  <a:buFont typeface="Системный шрифт, обычный"/>
              <a:buChar char="⁃"/>
            </a:pPr>
            <a:r>
              <a:rPr lang="ru-RU" dirty="0"/>
              <a:t>Четвертый уровень</a:t>
            </a:r>
          </a:p>
          <a:p>
            <a:pPr marL="863978" lvl="4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60000"/>
              <a:buFont typeface=".Lucida Grande UI Regular"/>
              <a:buChar char="◆"/>
            </a:pPr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0246" y="6433985"/>
            <a:ext cx="70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Liberation Sans" panose="020B0604020202020204" pitchFamily="34" charset="0"/>
                <a:cs typeface="Arial" panose="020B0604020202020204" pitchFamily="34" charset="0"/>
              </a:defRPr>
            </a:lvl1pPr>
          </a:lstStyle>
          <a:p>
            <a:fld id="{34C64722-16E1-4E08-9C1D-4279B6D38C6D}" type="slidenum">
              <a:rPr lang="ru-RU" smtClean="0"/>
              <a:pPr/>
              <a:t>‹#›</a:t>
            </a:fld>
            <a:endParaRPr lang="ru-RU" dirty="0"/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29" name="Слайд think-cell" r:id="rId18" imgW="378" imgH="379" progId="TCLayout.ActiveDocument.1">
                  <p:embed/>
                </p:oleObj>
              </mc:Choice>
              <mc:Fallback>
                <p:oleObj name="Слайд think-cell" r:id="rId18" imgW="378" imgH="379" progId="TCLayout.ActiveDocument.1">
                  <p:embed/>
                  <p:pic>
                    <p:nvPicPr>
                      <p:cNvPr id="17" name="Объект 16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400" b="1" dirty="0">
              <a:solidFill>
                <a:srgbClr val="FFFFFF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-730377" y="0"/>
            <a:ext cx="521208" cy="530352"/>
          </a:xfrm>
          <a:prstGeom prst="rect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-730377" y="635413"/>
            <a:ext cx="521208" cy="530352"/>
          </a:xfrm>
          <a:prstGeom prst="rect">
            <a:avLst/>
          </a:prstGeom>
          <a:solidFill>
            <a:srgbClr val="238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-730377" y="1270826"/>
            <a:ext cx="521208" cy="530352"/>
          </a:xfrm>
          <a:prstGeom prst="rect">
            <a:avLst/>
          </a:prstGeom>
          <a:solidFill>
            <a:srgbClr val="6AA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-730377" y="1906239"/>
            <a:ext cx="521208" cy="530352"/>
          </a:xfrm>
          <a:prstGeom prst="rect">
            <a:avLst/>
          </a:pr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-730377" y="2541652"/>
            <a:ext cx="521208" cy="530352"/>
          </a:xfrm>
          <a:prstGeom prst="rect">
            <a:avLst/>
          </a:prstGeom>
          <a:solidFill>
            <a:srgbClr val="FEC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-730377" y="3177065"/>
            <a:ext cx="521208" cy="5303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-730377" y="3812479"/>
            <a:ext cx="521208" cy="5303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-1346511" y="0"/>
            <a:ext cx="521208" cy="530352"/>
          </a:xfrm>
          <a:prstGeom prst="rect">
            <a:avLst/>
          </a:prstGeom>
          <a:solidFill>
            <a:srgbClr val="FDC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-1346511" y="635413"/>
            <a:ext cx="521208" cy="530352"/>
          </a:xfrm>
          <a:prstGeom prst="rect">
            <a:avLst/>
          </a:prstGeom>
          <a:solidFill>
            <a:srgbClr val="D09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-1346511" y="1270826"/>
            <a:ext cx="521208" cy="530352"/>
          </a:xfrm>
          <a:prstGeom prst="rect">
            <a:avLst/>
          </a:prstGeom>
          <a:solidFill>
            <a:srgbClr val="A17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-1346511" y="1906239"/>
            <a:ext cx="521208" cy="530352"/>
          </a:xfrm>
          <a:prstGeom prst="rect">
            <a:avLst/>
          </a:prstGeom>
          <a:solidFill>
            <a:srgbClr val="BEB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-1346511" y="2541652"/>
            <a:ext cx="521208" cy="530352"/>
          </a:xfrm>
          <a:prstGeom prst="rect">
            <a:avLst/>
          </a:prstGeom>
          <a:solidFill>
            <a:srgbClr val="978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-1346511" y="3177065"/>
            <a:ext cx="521208" cy="530352"/>
          </a:xfrm>
          <a:prstGeom prst="rect">
            <a:avLst/>
          </a:prstGeom>
          <a:solidFill>
            <a:srgbClr val="0B6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-1348720" y="3812479"/>
            <a:ext cx="521208" cy="530352"/>
          </a:xfrm>
          <a:prstGeom prst="rect">
            <a:avLst/>
          </a:prstGeom>
          <a:solidFill>
            <a:srgbClr val="94A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-1348720" y="4447892"/>
            <a:ext cx="521208" cy="530352"/>
          </a:xfrm>
          <a:prstGeom prst="rect">
            <a:avLst/>
          </a:prstGeom>
          <a:solidFill>
            <a:srgbClr val="6C7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-1348720" y="5083305"/>
            <a:ext cx="521208" cy="530352"/>
          </a:xfrm>
          <a:prstGeom prst="rect">
            <a:avLst/>
          </a:prstGeom>
          <a:solidFill>
            <a:srgbClr val="4F6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-1348720" y="5718718"/>
            <a:ext cx="521208" cy="530352"/>
          </a:xfrm>
          <a:prstGeom prst="rect">
            <a:avLst/>
          </a:prstGeom>
          <a:solidFill>
            <a:srgbClr val="5B8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-1348720" y="6354131"/>
            <a:ext cx="521208" cy="530352"/>
          </a:xfrm>
          <a:prstGeom prst="rect">
            <a:avLst/>
          </a:prstGeom>
          <a:solidFill>
            <a:srgbClr val="4B7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-730377" y="6345558"/>
            <a:ext cx="521208" cy="530352"/>
          </a:xfrm>
          <a:prstGeom prst="rect">
            <a:avLst/>
          </a:prstGeom>
          <a:solidFill>
            <a:srgbClr val="425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-730377" y="5718718"/>
            <a:ext cx="521208" cy="530352"/>
          </a:xfrm>
          <a:prstGeom prst="rect">
            <a:avLst/>
          </a:prstGeom>
          <a:solidFill>
            <a:srgbClr val="DDE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-730377" y="5083304"/>
            <a:ext cx="521208" cy="530352"/>
          </a:xfrm>
          <a:prstGeom prst="rect">
            <a:avLst/>
          </a:prstGeom>
          <a:solidFill>
            <a:srgbClr val="EFF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rgbClr val="FFFFFF"/>
              </a:solidFill>
            </a:endParaRP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xmlns="" id="{A11BADCA-C8E8-7548-AB82-0330DB3A91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11" y="6114227"/>
            <a:ext cx="1121150" cy="47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26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7" r:id="rId2"/>
    <p:sldLayoutId id="2147483681" r:id="rId3"/>
    <p:sldLayoutId id="2147483689" r:id="rId4"/>
    <p:sldLayoutId id="2147483688" r:id="rId5"/>
    <p:sldLayoutId id="2147483695" r:id="rId6"/>
    <p:sldLayoutId id="2147483691" r:id="rId7"/>
    <p:sldLayoutId id="2147483696" r:id="rId8"/>
    <p:sldLayoutId id="2147483690" r:id="rId9"/>
    <p:sldLayoutId id="2147483680" r:id="rId10"/>
    <p:sldLayoutId id="2147483694" r:id="rId11"/>
    <p:sldLayoutId id="214748369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Liberation Sans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Liberation Sans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200" kern="1200">
          <a:solidFill>
            <a:schemeClr val="tx1"/>
          </a:solidFill>
          <a:latin typeface="Liberation Sans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100" kern="1200">
          <a:solidFill>
            <a:schemeClr val="tx1"/>
          </a:solidFill>
          <a:latin typeface="Liberation Sans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000" kern="1200">
          <a:solidFill>
            <a:schemeClr val="tx1"/>
          </a:solidFill>
          <a:latin typeface="Liberation Sans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900" kern="1200" dirty="0">
          <a:solidFill>
            <a:schemeClr val="tx1"/>
          </a:solidFill>
          <a:latin typeface="Liberation Sans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618" userDrawn="1">
          <p15:clr>
            <a:srgbClr val="F26B43"/>
          </p15:clr>
        </p15:guide>
        <p15:guide id="2" pos="142" userDrawn="1">
          <p15:clr>
            <a:srgbClr val="F26B43"/>
          </p15:clr>
        </p15:guide>
        <p15:guide id="3" orient="horz" pos="3838" userDrawn="1">
          <p15:clr>
            <a:srgbClr val="F26B43"/>
          </p15:clr>
        </p15:guide>
        <p15:guide id="4" orient="horz" pos="3680" userDrawn="1">
          <p15:clr>
            <a:srgbClr val="F26B43"/>
          </p15:clr>
        </p15:guide>
        <p15:guide id="5" orient="horz" pos="799" userDrawn="1">
          <p15:clr>
            <a:srgbClr val="F26B43"/>
          </p15:clr>
        </p15:guide>
        <p15:guide id="6" orient="horz" pos="9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mailto:penza@rshbins.ru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5061" y="2486820"/>
            <a:ext cx="7202736" cy="1458648"/>
          </a:xfrm>
        </p:spPr>
        <p:txBody>
          <a:bodyPr/>
          <a:lstStyle/>
          <a:p>
            <a:r>
              <a:rPr lang="ru-RU" altLang="ru-RU" dirty="0" smtClean="0"/>
              <a:t>СТРАХОВАНИЕ МНОГОЛЕТНИХ НАСАЖДЕНИЙ</a:t>
            </a:r>
            <a:endParaRPr lang="ru-RU" alt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altLang="ru-RU" dirty="0"/>
              <a:t>АО СК «РСХБ-Страхование»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Сентябрь 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58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Страхование с государственной поддержкой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4722-16E1-4E08-9C1D-4279B6D38C6D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ru-RU" dirty="0" smtClean="0"/>
              <a:t>50% затрат на страхование субсидирует государство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ru-RU" dirty="0" smtClean="0"/>
              <a:t>Франшиза от 10 до 50%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ru-RU" dirty="0" smtClean="0"/>
              <a:t>Тарифы в соответствие с Планом страхования 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ru-RU" dirty="0" smtClean="0"/>
              <a:t>Единые формы страховой документации 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ru-RU" dirty="0" smtClean="0"/>
              <a:t>Широкой перечень страховых рисков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ru-RU" dirty="0" smtClean="0"/>
              <a:t>Наличие компенсационного фонда НСА 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v"/>
            </a:pP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030" y="2079425"/>
            <a:ext cx="273630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72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Классическое страхование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4722-16E1-4E08-9C1D-4279B6D38C6D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406400" y="1102275"/>
            <a:ext cx="8280401" cy="4883658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endParaRPr lang="ru-RU" dirty="0" smtClean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sz="3000" dirty="0" smtClean="0"/>
              <a:t>Индивидуальный подход к страхованию.</a:t>
            </a:r>
          </a:p>
          <a:p>
            <a:pPr marL="0" indent="0">
              <a:lnSpc>
                <a:spcPct val="200000"/>
              </a:lnSpc>
              <a:buNone/>
            </a:pPr>
            <a:endParaRPr lang="en-US" sz="30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3000" dirty="0" smtClean="0"/>
              <a:t>Возможность установить страховую  стоимость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000" dirty="0" smtClean="0"/>
              <a:t>на основании оценочной стоимости.</a:t>
            </a:r>
          </a:p>
          <a:p>
            <a:pPr marL="0" indent="0">
              <a:lnSpc>
                <a:spcPct val="100000"/>
              </a:lnSpc>
              <a:buNone/>
            </a:pPr>
            <a:endParaRPr lang="ru-RU" sz="30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3000" dirty="0" smtClean="0"/>
              <a:t>Страховое </a:t>
            </a:r>
            <a:r>
              <a:rPr lang="ru-RU" sz="3000" dirty="0"/>
              <a:t>покрытие отвечает требованиям Банка в случае </a:t>
            </a:r>
            <a:endParaRPr lang="ru-RU" sz="3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sz="3000" dirty="0" smtClean="0"/>
              <a:t>передачи </a:t>
            </a:r>
            <a:r>
              <a:rPr lang="ru-RU" sz="3000" dirty="0"/>
              <a:t>урожая в залог</a:t>
            </a:r>
          </a:p>
          <a:p>
            <a:pPr marL="0" indent="0">
              <a:lnSpc>
                <a:spcPct val="100000"/>
              </a:lnSpc>
              <a:buNone/>
            </a:pPr>
            <a:endParaRPr lang="ru-RU" sz="30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3000" dirty="0" smtClean="0"/>
              <a:t>Возможность страховать с франшизой от 5%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ru-RU" sz="30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ru-RU" sz="30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3000" spc="-1" dirty="0">
                <a:solidFill>
                  <a:srgbClr val="000000"/>
                </a:solidFill>
                <a:latin typeface="Arial"/>
                <a:ea typeface="DejaVu Sans"/>
              </a:rPr>
              <a:t>Возможность заключить договор в любой период </a:t>
            </a:r>
            <a:r>
              <a:rPr lang="ru-RU" sz="3000" spc="-1" dirty="0" smtClean="0">
                <a:solidFill>
                  <a:srgbClr val="000000"/>
                </a:solidFill>
                <a:latin typeface="Arial"/>
                <a:ea typeface="DejaVu Sans"/>
              </a:rPr>
              <a:t>(при </a:t>
            </a:r>
            <a:r>
              <a:rPr lang="ru-RU" sz="3000" spc="-1" dirty="0">
                <a:solidFill>
                  <a:srgbClr val="000000"/>
                </a:solidFill>
                <a:latin typeface="Arial"/>
                <a:ea typeface="DejaVu Sans"/>
              </a:rPr>
              <a:t>условии отсутствия </a:t>
            </a:r>
            <a:r>
              <a:rPr lang="ru-RU" sz="3000" spc="-1" dirty="0" smtClean="0">
                <a:solidFill>
                  <a:srgbClr val="000000"/>
                </a:solidFill>
                <a:latin typeface="Arial"/>
                <a:ea typeface="DejaVu Sans"/>
              </a:rPr>
              <a:t>ОПЯ)</a:t>
            </a:r>
            <a:endParaRPr lang="ru-RU" sz="3000" spc="-1" dirty="0">
              <a:latin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dirty="0" smtClean="0"/>
          </a:p>
          <a:p>
            <a:pPr marL="0" indent="0">
              <a:lnSpc>
                <a:spcPct val="100000"/>
              </a:lnSpc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buNone/>
            </a:pPr>
            <a:endParaRPr lang="ru-RU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2642" name="Picture 2" descr="https://cdn.pixabay.com/photo/2017/09/06/20/28/orchard-2722898_960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583" y="1102275"/>
            <a:ext cx="3636663" cy="325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8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Страховое событие (насаждения)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4722-16E1-4E08-9C1D-4279B6D38C6D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282634" y="1172095"/>
            <a:ext cx="2685010" cy="446393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/>
              <a:t>Многолетнее насаждение считается погибшим, если в результате реализации </a:t>
            </a:r>
            <a:r>
              <a:rPr lang="ru-RU" sz="1600" dirty="0" smtClean="0"/>
              <a:t>событий, указанных в Договоре страхования, отмирает </a:t>
            </a:r>
            <a:r>
              <a:rPr lang="ru-RU" sz="1600" dirty="0"/>
              <a:t>надземная и/или подземная части растения или если надземная или подземная часть повреждается настолько сильно, что растение подлежит выкорчевке.</a:t>
            </a:r>
          </a:p>
          <a:p>
            <a:endParaRPr lang="ru-RU" dirty="0"/>
          </a:p>
        </p:txBody>
      </p:sp>
      <p:pic>
        <p:nvPicPr>
          <p:cNvPr id="107522" name="Picture 2" descr="https://sadtem.ru/wp-content/uploads/2020/06/effektivnaya-zaschita-rasteniy-ot-nepredskazuemyh-vesennih-zamorozkov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408" y="1022465"/>
            <a:ext cx="5805459" cy="471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25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Страховое событие </a:t>
            </a:r>
            <a:r>
              <a:rPr lang="ru-RU" dirty="0" smtClean="0"/>
              <a:t>(урожай)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4722-16E1-4E08-9C1D-4279B6D38C6D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47132" y="1620981"/>
            <a:ext cx="2703639" cy="412311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Утрата </a:t>
            </a:r>
            <a:r>
              <a:rPr lang="ru-RU" b="1" dirty="0"/>
              <a:t>(гибель) урожая </a:t>
            </a:r>
            <a:r>
              <a:rPr lang="ru-RU" b="1" dirty="0" smtClean="0"/>
              <a:t>многолетних насаждений </a:t>
            </a:r>
            <a:r>
              <a:rPr lang="ru-RU" dirty="0" smtClean="0"/>
              <a:t>–снижение </a:t>
            </a:r>
            <a:r>
              <a:rPr lang="ru-RU" dirty="0"/>
              <a:t>фактического </a:t>
            </a:r>
            <a:r>
              <a:rPr lang="ru-RU" dirty="0" smtClean="0"/>
              <a:t>урожая многолетних насаждений </a:t>
            </a:r>
            <a:r>
              <a:rPr lang="ru-RU" dirty="0"/>
              <a:t>по сравнению с запланированным </a:t>
            </a:r>
            <a:r>
              <a:rPr lang="ru-RU" dirty="0" smtClean="0"/>
              <a:t>урожаем, </a:t>
            </a:r>
            <a:r>
              <a:rPr lang="ru-RU" dirty="0"/>
              <a:t>в результате наступления </a:t>
            </a:r>
            <a:r>
              <a:rPr lang="ru-RU" dirty="0" smtClean="0"/>
              <a:t>событий, указанных в Договоре страхования.</a:t>
            </a:r>
            <a:endParaRPr lang="ru-RU" dirty="0"/>
          </a:p>
        </p:txBody>
      </p:sp>
      <p:pic>
        <p:nvPicPr>
          <p:cNvPr id="108546" name="Picture 2" descr="https://st.depositphotos.com/1010147/2590/i/950/depositphotos_25903953-stock-photo-winter-in-californian-vineyar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276" y="1151467"/>
            <a:ext cx="5394959" cy="495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14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Порядок действия при наступлении страхового события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4722-16E1-4E08-9C1D-4279B6D38C6D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dirty="0" smtClean="0"/>
              <a:t>Уведомить </a:t>
            </a:r>
            <a:r>
              <a:rPr lang="ru-RU" dirty="0"/>
              <a:t>Страховщика и компетентные органы о </a:t>
            </a:r>
            <a:r>
              <a:rPr lang="ru-RU" dirty="0" smtClean="0"/>
              <a:t>событии(по </a:t>
            </a:r>
            <a:r>
              <a:rPr lang="ru-RU" dirty="0"/>
              <a:t>тел. / </a:t>
            </a:r>
            <a:r>
              <a:rPr lang="ru-RU" dirty="0" err="1"/>
              <a:t>email</a:t>
            </a:r>
            <a:r>
              <a:rPr lang="ru-RU" dirty="0"/>
              <a:t> и </a:t>
            </a:r>
            <a:r>
              <a:rPr lang="ru-RU" dirty="0" smtClean="0"/>
              <a:t>т.п.)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dirty="0" smtClean="0"/>
              <a:t>Произвести </a:t>
            </a:r>
            <a:r>
              <a:rPr lang="ru-RU" dirty="0"/>
              <a:t>фото-, </a:t>
            </a:r>
            <a:r>
              <a:rPr lang="ru-RU" dirty="0" err="1"/>
              <a:t>видеофиксацию</a:t>
            </a:r>
            <a:r>
              <a:rPr lang="ru-RU" dirty="0"/>
              <a:t> повреждения </a:t>
            </a:r>
            <a:endParaRPr lang="en-US" dirty="0" smtClean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dirty="0" smtClean="0"/>
              <a:t>Принять </a:t>
            </a:r>
            <a:r>
              <a:rPr lang="ru-RU" dirty="0"/>
              <a:t>меры для уменьшения убытков, в том числе с учетом рекомендаций </a:t>
            </a:r>
            <a:r>
              <a:rPr lang="ru-RU" dirty="0" smtClean="0"/>
              <a:t>Страховщика </a:t>
            </a:r>
            <a:endParaRPr lang="ru-RU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dirty="0" smtClean="0"/>
              <a:t>Уведомить </a:t>
            </a:r>
            <a:r>
              <a:rPr lang="ru-RU" dirty="0"/>
              <a:t>Страховщика </a:t>
            </a:r>
            <a:r>
              <a:rPr lang="ru-RU" dirty="0" smtClean="0"/>
              <a:t>о событии в письменной форме</a:t>
            </a:r>
            <a:endParaRPr lang="ru-RU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dirty="0" smtClean="0"/>
              <a:t>Уведомить </a:t>
            </a:r>
            <a:r>
              <a:rPr lang="ru-RU" dirty="0"/>
              <a:t>Страховщика о дате начала уборки и дате определения урожайности на </a:t>
            </a:r>
            <a:r>
              <a:rPr lang="ru-RU" dirty="0" smtClean="0"/>
              <a:t>корню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dirty="0" smtClean="0"/>
              <a:t>Определить </a:t>
            </a:r>
            <a:r>
              <a:rPr lang="ru-RU" dirty="0"/>
              <a:t>совместно со Страховщиком урожайность на </a:t>
            </a:r>
            <a:r>
              <a:rPr lang="ru-RU" dirty="0" smtClean="0"/>
              <a:t>корню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dirty="0" smtClean="0"/>
              <a:t>Направить </a:t>
            </a:r>
            <a:r>
              <a:rPr lang="ru-RU" dirty="0"/>
              <a:t>Страховщику заявление на выплату и документы согласно </a:t>
            </a:r>
            <a:r>
              <a:rPr lang="ru-RU" dirty="0" smtClean="0"/>
              <a:t>Правил страхования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dirty="0" smtClean="0"/>
              <a:t>Получить страховую выплату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57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118941" y="1301995"/>
            <a:ext cx="110985" cy="3879897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62"/>
          </a:p>
        </p:txBody>
      </p:sp>
      <p:sp>
        <p:nvSpPr>
          <p:cNvPr id="16388" name="Content Placeholder 5"/>
          <p:cNvSpPr txBox="1">
            <a:spLocks/>
          </p:cNvSpPr>
          <p:nvPr/>
        </p:nvSpPr>
        <p:spPr bwMode="auto">
          <a:xfrm>
            <a:off x="420278" y="1434932"/>
            <a:ext cx="7321053" cy="387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63513" defTabSz="4572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60363" indent="-179388" defTabSz="457200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536575" indent="-157163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715963" indent="-174625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896938" indent="-176213" defTabSz="457200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354138" indent="-176213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811338" indent="-176213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268538" indent="-176213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725738" indent="-176213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6119" indent="0" algn="ctr">
              <a:spcAft>
                <a:spcPts val="554"/>
              </a:spcAft>
              <a:buNone/>
            </a:pPr>
            <a:r>
              <a:rPr lang="ru-RU" sz="2215" dirty="0">
                <a:solidFill>
                  <a:srgbClr val="1950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АО СК "РСХБ-СТРАХОВАНИЕ" В Г. ПЕНЗЕ</a:t>
            </a:r>
          </a:p>
          <a:p>
            <a:pPr marL="16119" indent="0" algn="ctr">
              <a:spcAft>
                <a:spcPts val="554"/>
              </a:spcAft>
              <a:buNone/>
            </a:pPr>
            <a:r>
              <a:rPr lang="ru-RU" sz="18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440018, Пензенская область, г. Пенза ул. </a:t>
            </a:r>
            <a:r>
              <a:rPr lang="ru-RU" sz="184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Бекешская</a:t>
            </a:r>
            <a:r>
              <a:rPr lang="ru-RU" sz="18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39, офис 207</a:t>
            </a:r>
          </a:p>
          <a:p>
            <a:pPr marL="16119" indent="0" algn="ctr">
              <a:spcAft>
                <a:spcPts val="554"/>
              </a:spcAft>
              <a:buNone/>
            </a:pPr>
            <a:r>
              <a:rPr 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+7 (963) 109 09 70</a:t>
            </a:r>
          </a:p>
          <a:p>
            <a:pPr marL="16119" indent="0" algn="ctr">
              <a:spcAft>
                <a:spcPts val="554"/>
              </a:spcAft>
              <a:buNone/>
            </a:pPr>
            <a:r>
              <a:rPr 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(8412) 98-50-58, 98-50-59</a:t>
            </a:r>
          </a:p>
          <a:p>
            <a:pPr marL="16119" indent="0" algn="ctr">
              <a:spcAft>
                <a:spcPts val="554"/>
              </a:spcAft>
              <a:buNone/>
            </a:pPr>
            <a:r>
              <a:rPr 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</a:t>
            </a:r>
            <a:r>
              <a:rPr lang="ru-RU" sz="2215" dirty="0">
                <a:solidFill>
                  <a:srgbClr val="2B6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15" dirty="0" err="1">
                <a:solidFill>
                  <a:srgbClr val="2B603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penza</a:t>
            </a:r>
            <a:r>
              <a:rPr lang="ru-RU" sz="2215" dirty="0">
                <a:solidFill>
                  <a:srgbClr val="2B603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@rshbins.ru</a:t>
            </a:r>
            <a:endParaRPr lang="ru-RU" sz="2215" dirty="0">
              <a:solidFill>
                <a:srgbClr val="2B60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119" indent="0" algn="ctr">
              <a:spcAft>
                <a:spcPts val="554"/>
              </a:spcAft>
              <a:buNone/>
            </a:pPr>
            <a:endParaRPr lang="ru-RU" sz="2215" b="1" dirty="0">
              <a:solidFill>
                <a:srgbClr val="2B60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119" indent="0" algn="ctr">
              <a:spcAft>
                <a:spcPts val="554"/>
              </a:spcAft>
              <a:buNone/>
            </a:pPr>
            <a:r>
              <a:rPr lang="ru-RU" sz="221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СТЕНЬКИН СЕРГЕЙ ИВАНОВИЧ</a:t>
            </a:r>
          </a:p>
          <a:p>
            <a:pPr marL="16119" indent="0">
              <a:buClr>
                <a:srgbClr val="19502E"/>
              </a:buClr>
              <a:buNone/>
            </a:pPr>
            <a:endParaRPr lang="ru-RU" altLang="ru-RU" sz="2215" dirty="0">
              <a:solidFill>
                <a:srgbClr val="0000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1638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14343"/>
            <a:ext cx="2133600" cy="27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20" tIns="45709" rIns="91420" bIns="45709" rtlCol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139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503" indent="-284292">
              <a:spcBef>
                <a:spcPct val="20000"/>
              </a:spcBef>
              <a:buFont typeface="Arial" panose="020B0604020202020204" pitchFamily="34" charset="0"/>
              <a:buChar char="–"/>
              <a:defRPr sz="2769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564" indent="-22714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775" indent="-227141">
              <a:spcBef>
                <a:spcPct val="20000"/>
              </a:spcBef>
              <a:buFont typeface="Arial" panose="020B0604020202020204" pitchFamily="34" charset="0"/>
              <a:buChar char="–"/>
              <a:defRPr sz="1939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986" indent="-227141">
              <a:spcBef>
                <a:spcPct val="20000"/>
              </a:spcBef>
              <a:buFont typeface="Arial" panose="020B0604020202020204" pitchFamily="34" charset="0"/>
              <a:buChar char="»"/>
              <a:defRPr sz="1939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8028" indent="-22714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39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00069" indent="-22714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39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22110" indent="-22714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39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44152" indent="-22714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39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19502E"/>
                </a:solidFill>
                <a:latin typeface="Liberation Sans" panose="020B0604020202020204" pitchFamily="34" charset="0"/>
              </a:rPr>
              <a:t>2021</a:t>
            </a:r>
            <a:endParaRPr lang="en-US" altLang="ru-RU" sz="1200" dirty="0">
              <a:solidFill>
                <a:srgbClr val="19502E"/>
              </a:solidFill>
              <a:latin typeface="Liberation Sans" panose="020B0604020202020204" pitchFamily="34" charset="0"/>
            </a:endParaRPr>
          </a:p>
        </p:txBody>
      </p:sp>
      <p:grpSp>
        <p:nvGrpSpPr>
          <p:cNvPr id="9" name="Группа 9"/>
          <p:cNvGrpSpPr>
            <a:grpSpLocks/>
          </p:cNvGrpSpPr>
          <p:nvPr/>
        </p:nvGrpSpPr>
        <p:grpSpPr bwMode="auto">
          <a:xfrm>
            <a:off x="7931682" y="1301995"/>
            <a:ext cx="1201615" cy="3879897"/>
            <a:chOff x="7812360" y="2709863"/>
            <a:chExt cx="1201464" cy="863600"/>
          </a:xfrm>
        </p:grpSpPr>
        <p:pic>
          <p:nvPicPr>
            <p:cNvPr id="10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67" r="7381"/>
            <a:stretch>
              <a:fillRect/>
            </a:stretch>
          </p:blipFill>
          <p:spPr bwMode="auto">
            <a:xfrm>
              <a:off x="8437943" y="2709863"/>
              <a:ext cx="575881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744" r="63263"/>
            <a:stretch>
              <a:fillRect/>
            </a:stretch>
          </p:blipFill>
          <p:spPr bwMode="auto">
            <a:xfrm>
              <a:off x="7812360" y="2709863"/>
              <a:ext cx="57355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Рисунок 11" descr="\\servfs02\UserData$\KasatkinaDA\Desktop\Документы\logo-10letsvami75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4048" y="4959203"/>
            <a:ext cx="2644401" cy="4453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79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АО СК «РСХБ-СТРАХОВАНИЕ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4722-16E1-4E08-9C1D-4279B6D38C6D}" type="slidenum">
              <a:rPr lang="ru-RU" smtClean="0"/>
              <a:pPr/>
              <a:t>2</a:t>
            </a:fld>
            <a:endParaRPr lang="ru-RU" dirty="0"/>
          </a:p>
        </p:txBody>
      </p:sp>
      <p:grpSp>
        <p:nvGrpSpPr>
          <p:cNvPr id="4" name="Группа 62"/>
          <p:cNvGrpSpPr>
            <a:grpSpLocks noChangeAspect="1"/>
          </p:cNvGrpSpPr>
          <p:nvPr/>
        </p:nvGrpSpPr>
        <p:grpSpPr bwMode="auto">
          <a:xfrm>
            <a:off x="2355141" y="2253476"/>
            <a:ext cx="3756231" cy="3269952"/>
            <a:chOff x="2777771" y="1514208"/>
            <a:chExt cx="3553956" cy="3093038"/>
          </a:xfrm>
        </p:grpSpPr>
        <p:grpSp>
          <p:nvGrpSpPr>
            <p:cNvPr id="5" name="Группа 63"/>
            <p:cNvGrpSpPr>
              <a:grpSpLocks/>
            </p:cNvGrpSpPr>
            <p:nvPr/>
          </p:nvGrpSpPr>
          <p:grpSpPr bwMode="auto">
            <a:xfrm>
              <a:off x="4450668" y="3100914"/>
              <a:ext cx="1666582" cy="1506332"/>
              <a:chOff x="4228376" y="3277698"/>
              <a:chExt cx="1666582" cy="1506332"/>
            </a:xfrm>
          </p:grpSpPr>
          <p:sp>
            <p:nvSpPr>
              <p:cNvPr id="16" name="Блок-схема: подготовка 15"/>
              <p:cNvSpPr/>
              <p:nvPr/>
            </p:nvSpPr>
            <p:spPr>
              <a:xfrm>
                <a:off x="4227648" y="3276983"/>
                <a:ext cx="1667405" cy="1506611"/>
              </a:xfrm>
              <a:prstGeom prst="flowChartPreparation">
                <a:avLst/>
              </a:prstGeom>
              <a:solidFill>
                <a:srgbClr val="5DA03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ru-RU" sz="1100" b="1" dirty="0">
                  <a:solidFill>
                    <a:schemeClr val="bg1"/>
                  </a:solidFill>
                  <a:latin typeface="Liberation Sans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>
                    <a:solidFill>
                      <a:schemeClr val="bg1"/>
                    </a:solidFill>
                    <a:latin typeface="Liberation Sans" panose="020B0604020202020204" pitchFamily="34" charset="0"/>
                    <a:cs typeface="Arial" panose="020B0604020202020204" pitchFamily="34" charset="0"/>
                  </a:rPr>
                  <a:t>«РСХБ-Надежный партнер»</a:t>
                </a:r>
              </a:p>
            </p:txBody>
          </p:sp>
          <p:pic>
            <p:nvPicPr>
              <p:cNvPr id="17" name="Рисунок 7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1667" y="3393471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Группа 64"/>
            <p:cNvGrpSpPr>
              <a:grpSpLocks/>
            </p:cNvGrpSpPr>
            <p:nvPr/>
          </p:nvGrpSpPr>
          <p:grpSpPr bwMode="auto">
            <a:xfrm>
              <a:off x="4450668" y="1514208"/>
              <a:ext cx="1666582" cy="1506332"/>
              <a:chOff x="4228376" y="1642224"/>
              <a:chExt cx="1666582" cy="1506332"/>
            </a:xfrm>
          </p:grpSpPr>
          <p:sp>
            <p:nvSpPr>
              <p:cNvPr id="14" name="Блок-схема: подготовка 13"/>
              <p:cNvSpPr/>
              <p:nvPr/>
            </p:nvSpPr>
            <p:spPr>
              <a:xfrm>
                <a:off x="4227648" y="1642224"/>
                <a:ext cx="1667405" cy="1506612"/>
              </a:xfrm>
              <a:prstGeom prst="flowChartPreparation">
                <a:avLst/>
              </a:prstGeom>
              <a:solidFill>
                <a:srgbClr val="FEC90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>
                    <a:solidFill>
                      <a:srgbClr val="000000"/>
                    </a:solidFill>
                    <a:latin typeface="Liberation Sans" panose="020B0604020202020204" pitchFamily="34" charset="0"/>
                    <a:cs typeface="Arial" panose="020B0604020202020204" pitchFamily="34" charset="0"/>
                  </a:rPr>
                  <a:t>«РСХБ-Эксперт»</a:t>
                </a:r>
              </a:p>
            </p:txBody>
          </p:sp>
          <p:pic>
            <p:nvPicPr>
              <p:cNvPr id="15" name="Рисунок 7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1667" y="1734757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" name="Группа 65"/>
            <p:cNvGrpSpPr>
              <a:grpSpLocks/>
            </p:cNvGrpSpPr>
            <p:nvPr/>
          </p:nvGrpSpPr>
          <p:grpSpPr bwMode="auto">
            <a:xfrm>
              <a:off x="3027087" y="2307997"/>
              <a:ext cx="1665817" cy="1506612"/>
              <a:chOff x="2804795" y="2460397"/>
              <a:chExt cx="1665817" cy="1506612"/>
            </a:xfrm>
          </p:grpSpPr>
          <p:sp>
            <p:nvSpPr>
              <p:cNvPr id="12" name="Блок-схема: подготовка 11"/>
              <p:cNvSpPr/>
              <p:nvPr/>
            </p:nvSpPr>
            <p:spPr>
              <a:xfrm>
                <a:off x="2804795" y="2460397"/>
                <a:ext cx="1665817" cy="1506612"/>
              </a:xfrm>
              <a:prstGeom prst="flowChartPreparation">
                <a:avLst/>
              </a:prstGeom>
              <a:solidFill>
                <a:srgbClr val="9ECC2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>
                    <a:solidFill>
                      <a:srgbClr val="000000"/>
                    </a:solidFill>
                    <a:latin typeface="Liberation Sans" panose="020B0604020202020204" pitchFamily="34" charset="0"/>
                    <a:cs typeface="Arial" panose="020B0604020202020204" pitchFamily="34" charset="0"/>
                  </a:rPr>
                  <a:t>«РСХБ-Лидер»</a:t>
                </a:r>
              </a:p>
            </p:txBody>
          </p:sp>
          <p:pic>
            <p:nvPicPr>
              <p:cNvPr id="13" name="Рисунок 7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7750" y="2564114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2" descr="More than premium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0042" y="4021660"/>
              <a:ext cx="36000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>
              <a:off x="6152282" y="2266720"/>
              <a:ext cx="179445" cy="0"/>
            </a:xfrm>
            <a:prstGeom prst="line">
              <a:avLst/>
            </a:prstGeom>
            <a:ln>
              <a:solidFill>
                <a:srgbClr val="FEC90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777771" y="3060509"/>
              <a:ext cx="179444" cy="0"/>
            </a:xfrm>
            <a:prstGeom prst="line">
              <a:avLst/>
            </a:prstGeom>
            <a:ln>
              <a:solidFill>
                <a:srgbClr val="9ECC2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6152282" y="3854299"/>
              <a:ext cx="179445" cy="0"/>
            </a:xfrm>
            <a:prstGeom prst="line">
              <a:avLst/>
            </a:prstGeom>
            <a:ln>
              <a:solidFill>
                <a:srgbClr val="5DA03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-396208" y="908720"/>
            <a:ext cx="2939330" cy="1017404"/>
            <a:chOff x="-222413" y="1773888"/>
            <a:chExt cx="2939330" cy="1017404"/>
          </a:xfrm>
        </p:grpSpPr>
        <p:sp>
          <p:nvSpPr>
            <p:cNvPr id="19" name="TextBox 18"/>
            <p:cNvSpPr txBox="1"/>
            <p:nvPr/>
          </p:nvSpPr>
          <p:spPr>
            <a:xfrm>
              <a:off x="-222413" y="1773888"/>
              <a:ext cx="24828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ru-RU" sz="4800" b="1" dirty="0">
                  <a:solidFill>
                    <a:srgbClr val="A17711"/>
                  </a:solidFill>
                  <a:latin typeface="Liberation Sans" panose="020B0604020202020204" pitchFamily="34" charset="0"/>
                </a:rPr>
                <a:t>1</a:t>
              </a:r>
              <a:r>
                <a:rPr lang="ru-RU" sz="4800" b="1" dirty="0" smtClean="0">
                  <a:solidFill>
                    <a:srgbClr val="A17711"/>
                  </a:solidFill>
                  <a:latin typeface="Liberation Sans" panose="020B0604020202020204" pitchFamily="34" charset="0"/>
                </a:rPr>
                <a:t>-е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4018" y="2421960"/>
              <a:ext cx="2482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A17711"/>
                  </a:solidFill>
                  <a:latin typeface="Liberation Sans" panose="020B0604020202020204" pitchFamily="34" charset="0"/>
                </a:rPr>
                <a:t>место</a:t>
              </a:r>
            </a:p>
          </p:txBody>
        </p:sp>
      </p:grpSp>
      <p:sp>
        <p:nvSpPr>
          <p:cNvPr id="21" name="Объект 2"/>
          <p:cNvSpPr txBox="1">
            <a:spLocks/>
          </p:cNvSpPr>
          <p:nvPr/>
        </p:nvSpPr>
        <p:spPr>
          <a:xfrm>
            <a:off x="60223" y="1884144"/>
            <a:ext cx="25438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0975" indent="-163513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363" indent="-179388" algn="l" defTabSz="358775" rtl="0" eaLnBrk="1" latinLnBrk="0" hangingPunct="1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36575" indent="-157163" algn="l" defTabSz="457200" rtl="0" eaLnBrk="1" latinLnBrk="0" hangingPunct="1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5963" indent="-174625" algn="l" defTabSz="457200" rtl="0" eaLnBrk="1" latinLnBrk="0" hangingPunct="1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896938" indent="-176213" algn="l" defTabSz="457200" rtl="0" eaLnBrk="1" latinLnBrk="0" hangingPunct="1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176213" algn="l"/>
              </a:tabLst>
            </a:pPr>
            <a:r>
              <a:rPr lang="ru-RU" dirty="0" smtClean="0">
                <a:latin typeface="Liberation Sans" panose="020B0604020202020204" pitchFamily="34" charset="0"/>
              </a:rPr>
              <a:t>по сельскохозяйственному страхованию в России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</a:tabLst>
            </a:pPr>
            <a:r>
              <a:rPr lang="ru-RU" dirty="0" smtClean="0">
                <a:latin typeface="Liberation Sans" panose="020B0604020202020204" pitchFamily="34" charset="0"/>
              </a:rPr>
              <a:t>по итогам</a:t>
            </a:r>
            <a:r>
              <a:rPr lang="ru-RU" dirty="0">
                <a:latin typeface="Liberation Sans" panose="020B0604020202020204" pitchFamily="34" charset="0"/>
              </a:rPr>
              <a:t> </a:t>
            </a:r>
            <a:r>
              <a:rPr lang="ru-RU" dirty="0" smtClean="0">
                <a:latin typeface="Liberation Sans" panose="020B0604020202020204" pitchFamily="34" charset="0"/>
              </a:rPr>
              <a:t>2020 года</a:t>
            </a:r>
            <a:endParaRPr lang="ru-RU" dirty="0">
              <a:latin typeface="Liberation Sans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423752" y="4672450"/>
            <a:ext cx="2482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4800" b="1" dirty="0" smtClean="0">
                <a:solidFill>
                  <a:srgbClr val="6F6E21"/>
                </a:solidFill>
                <a:latin typeface="Liberation Sans" panose="020B0604020202020204" pitchFamily="34" charset="0"/>
              </a:rPr>
              <a:t>73</a:t>
            </a: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75669" y="5274019"/>
            <a:ext cx="2467453" cy="87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0975" indent="-163513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363" indent="-179388" algn="l" defTabSz="358775" rtl="0" eaLnBrk="1" latinLnBrk="0" hangingPunct="1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36575" indent="-157163" algn="l" defTabSz="457200" rtl="0" eaLnBrk="1" latinLnBrk="0" hangingPunct="1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5963" indent="-174625" algn="l" defTabSz="457200" rtl="0" eaLnBrk="1" latinLnBrk="0" hangingPunct="1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896938" indent="-176213" algn="l" defTabSz="457200" rtl="0" eaLnBrk="1" latinLnBrk="0" hangingPunct="1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176213" algn="l"/>
              </a:tabLst>
            </a:pPr>
            <a:r>
              <a:rPr lang="ru-RU" dirty="0" smtClean="0">
                <a:latin typeface="Liberation Sans" panose="020B0604020202020204" pitchFamily="34" charset="0"/>
              </a:rPr>
              <a:t>субъекта Российской Федерации в которых реализуются страховые продукты</a:t>
            </a:r>
            <a:endParaRPr lang="ru-RU" dirty="0">
              <a:latin typeface="Liberation Sans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466894" y="2546192"/>
            <a:ext cx="2880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4800" b="1" dirty="0" smtClean="0">
                <a:solidFill>
                  <a:srgbClr val="4F6721"/>
                </a:solidFill>
                <a:latin typeface="Liberation Sans" panose="020B0604020202020204" pitchFamily="34" charset="0"/>
              </a:rPr>
              <a:t>+21,9%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669" y="3182519"/>
            <a:ext cx="214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F6E21"/>
                </a:solidFill>
                <a:latin typeface="Liberation Sans" panose="020B0604020202020204" pitchFamily="34" charset="0"/>
              </a:rPr>
              <a:t>к уровню</a:t>
            </a:r>
          </a:p>
          <a:p>
            <a:r>
              <a:rPr lang="ru-RU" b="1" dirty="0" smtClean="0">
                <a:solidFill>
                  <a:srgbClr val="6F6E21"/>
                </a:solidFill>
                <a:latin typeface="Liberation Sans" panose="020B0604020202020204" pitchFamily="34" charset="0"/>
              </a:rPr>
              <a:t>2019 года</a:t>
            </a: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7277" y="3847263"/>
            <a:ext cx="221374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0975" indent="-163513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363" indent="-179388" algn="l" defTabSz="358775" rtl="0" eaLnBrk="1" latinLnBrk="0" hangingPunct="1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36575" indent="-157163" algn="l" defTabSz="457200" rtl="0" eaLnBrk="1" latinLnBrk="0" hangingPunct="1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5963" indent="-174625" algn="l" defTabSz="457200" rtl="0" eaLnBrk="1" latinLnBrk="0" hangingPunct="1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896938" indent="-176213" algn="l" defTabSz="457200" rtl="0" eaLnBrk="1" latinLnBrk="0" hangingPunct="1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176213" algn="l"/>
              </a:tabLst>
            </a:pPr>
            <a:r>
              <a:rPr lang="ru-RU" dirty="0" smtClean="0">
                <a:latin typeface="Liberation Sans" panose="020B0604020202020204" pitchFamily="34" charset="0"/>
                <a:cs typeface="Arial" panose="020B0604020202020204" pitchFamily="34" charset="0"/>
              </a:rPr>
              <a:t>прирост страховой премии по итогам 2020 года</a:t>
            </a:r>
            <a:r>
              <a:rPr lang="en-US" dirty="0">
                <a:latin typeface="Liberation Sans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latin typeface="Liberation Sans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Liberation Sans" panose="020B0604020202020204" pitchFamily="34" charset="0"/>
                <a:cs typeface="Arial" panose="020B0604020202020204" pitchFamily="34" charset="0"/>
              </a:rPr>
              <a:t>Прирост российского рынка страхования +3,4%*</a:t>
            </a:r>
            <a:endParaRPr lang="ru-RU" dirty="0">
              <a:latin typeface="Liberation Sans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71348" y="6370413"/>
            <a:ext cx="1943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Arial" panose="020B0604020202020204" pitchFamily="34" charset="0"/>
              </a:rPr>
              <a:t>*без учета страхования жизни</a:t>
            </a:r>
          </a:p>
        </p:txBody>
      </p:sp>
      <p:sp>
        <p:nvSpPr>
          <p:cNvPr id="28" name="Левая круглая скобка 27"/>
          <p:cNvSpPr/>
          <p:nvPr/>
        </p:nvSpPr>
        <p:spPr>
          <a:xfrm flipH="1">
            <a:off x="2223929" y="1111519"/>
            <a:ext cx="109537" cy="5040000"/>
          </a:xfrm>
          <a:prstGeom prst="leftBracket">
            <a:avLst/>
          </a:prstGeom>
          <a:ln>
            <a:solidFill>
              <a:srgbClr val="9ECC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52"/>
          <p:cNvSpPr txBox="1">
            <a:spLocks noChangeArrowheads="1"/>
          </p:cNvSpPr>
          <p:nvPr/>
        </p:nvSpPr>
        <p:spPr bwMode="auto">
          <a:xfrm>
            <a:off x="6153651" y="1296188"/>
            <a:ext cx="2921830" cy="275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72000" bIns="0"/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EC903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b="1" dirty="0">
                <a:latin typeface="Liberation Sans" panose="020B0604020202020204" pitchFamily="34" charset="0"/>
              </a:rPr>
              <a:t>Уникальный</a:t>
            </a:r>
            <a:r>
              <a:rPr lang="ru-RU" sz="1200" dirty="0">
                <a:latin typeface="Liberation Sans" panose="020B0604020202020204" pitchFamily="34" charset="0"/>
              </a:rPr>
              <a:t> массив </a:t>
            </a:r>
            <a:r>
              <a:rPr lang="ru-RU" sz="1200" dirty="0" smtClean="0">
                <a:latin typeface="Liberation Sans" panose="020B0604020202020204" pitchFamily="34" charset="0"/>
              </a:rPr>
              <a:t>данных и глубокая экспертиза </a:t>
            </a:r>
            <a:r>
              <a:rPr lang="ru-RU" sz="1200" dirty="0">
                <a:latin typeface="Liberation Sans" panose="020B0604020202020204" pitchFamily="34" charset="0"/>
              </a:rPr>
              <a:t>рисков, сопутствующих ведению сельского хозяйства в России.</a:t>
            </a:r>
          </a:p>
          <a:p>
            <a:pPr>
              <a:buClr>
                <a:srgbClr val="FEC903"/>
              </a:buClr>
              <a:buSzPct val="120000"/>
              <a:buFont typeface="Arial" panose="020B0604020202020204" pitchFamily="34" charset="0"/>
              <a:buChar char="•"/>
            </a:pPr>
            <a:endParaRPr lang="ru-RU" sz="1200" dirty="0" smtClean="0">
              <a:latin typeface="Liberation Sans" panose="020B0604020202020204" pitchFamily="34" charset="0"/>
            </a:endParaRPr>
          </a:p>
          <a:p>
            <a:pPr>
              <a:buClr>
                <a:srgbClr val="FEC903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Liberation Sans" panose="020B0604020202020204" pitchFamily="34" charset="0"/>
              </a:rPr>
              <a:t>В компании сформирована </a:t>
            </a:r>
            <a:r>
              <a:rPr lang="ru-RU" sz="1400" b="1" dirty="0" smtClean="0">
                <a:latin typeface="Liberation Sans" panose="020B0604020202020204" pitchFamily="34" charset="0"/>
              </a:rPr>
              <a:t>команда профессионалов</a:t>
            </a:r>
            <a:r>
              <a:rPr lang="ru-RU" sz="1200" dirty="0" smtClean="0">
                <a:latin typeface="Liberation Sans" panose="020B0604020202020204" pitchFamily="34" charset="0"/>
              </a:rPr>
              <a:t>, которая состоит из кандидатов с/х </a:t>
            </a:r>
            <a:r>
              <a:rPr lang="ru-RU" sz="1200" dirty="0">
                <a:latin typeface="Liberation Sans" panose="020B0604020202020204" pitchFamily="34" charset="0"/>
              </a:rPr>
              <a:t>и биологических </a:t>
            </a:r>
            <a:r>
              <a:rPr lang="ru-RU" sz="1200" dirty="0" smtClean="0">
                <a:latin typeface="Liberation Sans" panose="020B0604020202020204" pitchFamily="34" charset="0"/>
              </a:rPr>
              <a:t>наук, ученых-агрономов, кандидатов </a:t>
            </a:r>
            <a:r>
              <a:rPr lang="ru-RU" sz="1200" dirty="0">
                <a:latin typeface="Liberation Sans" panose="020B0604020202020204" pitchFamily="34" charset="0"/>
              </a:rPr>
              <a:t>технических,  экономических и юридических наук.</a:t>
            </a:r>
          </a:p>
          <a:p>
            <a:pPr>
              <a:buClr>
                <a:srgbClr val="FEC903"/>
              </a:buClr>
              <a:buSzPct val="120000"/>
              <a:buFont typeface="Arial" panose="020B0604020202020204" pitchFamily="34" charset="0"/>
              <a:buChar char="•"/>
            </a:pPr>
            <a:endParaRPr lang="ru-RU" altLang="ru-RU" sz="1200" dirty="0">
              <a:solidFill>
                <a:srgbClr val="0000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30" name="Левая круглая скобка 29"/>
          <p:cNvSpPr/>
          <p:nvPr/>
        </p:nvSpPr>
        <p:spPr>
          <a:xfrm>
            <a:off x="6111372" y="1296188"/>
            <a:ext cx="107950" cy="2052000"/>
          </a:xfrm>
          <a:prstGeom prst="leftBracket">
            <a:avLst/>
          </a:prstGeom>
          <a:ln>
            <a:solidFill>
              <a:srgbClr val="FEC9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53"/>
          <p:cNvSpPr txBox="1">
            <a:spLocks noChangeArrowheads="1"/>
          </p:cNvSpPr>
          <p:nvPr/>
        </p:nvSpPr>
        <p:spPr bwMode="auto">
          <a:xfrm>
            <a:off x="6146131" y="3881680"/>
            <a:ext cx="2931199" cy="222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72000" bIns="0"/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5DA038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000000"/>
                </a:solidFill>
                <a:latin typeface="Liberation Sans" panose="020B0604020202020204" pitchFamily="34" charset="0"/>
              </a:rPr>
              <a:t>Входит </a:t>
            </a:r>
            <a:r>
              <a:rPr lang="ru-RU" altLang="ru-RU" sz="1200" dirty="0">
                <a:solidFill>
                  <a:srgbClr val="000000"/>
                </a:solidFill>
                <a:latin typeface="Liberation Sans" panose="020B0604020202020204" pitchFamily="34" charset="0"/>
              </a:rPr>
              <a:t>в группу компаний </a:t>
            </a:r>
            <a:r>
              <a:rPr lang="ru-RU" altLang="ru-RU" sz="1400" b="1" dirty="0">
                <a:solidFill>
                  <a:srgbClr val="000000"/>
                </a:solidFill>
                <a:latin typeface="Liberation Sans" panose="020B0604020202020204" pitchFamily="34" charset="0"/>
              </a:rPr>
              <a:t>АО «</a:t>
            </a:r>
            <a:r>
              <a:rPr lang="ru-RU" altLang="ru-RU" sz="1400" b="1" dirty="0" err="1">
                <a:solidFill>
                  <a:srgbClr val="000000"/>
                </a:solidFill>
                <a:latin typeface="Liberation Sans" panose="020B0604020202020204" pitchFamily="34" charset="0"/>
              </a:rPr>
              <a:t>Россельхозбанк</a:t>
            </a:r>
            <a:r>
              <a:rPr lang="ru-RU" altLang="ru-RU" sz="1400" b="1" dirty="0">
                <a:solidFill>
                  <a:srgbClr val="000000"/>
                </a:solidFill>
                <a:latin typeface="Liberation Sans" panose="020B0604020202020204" pitchFamily="34" charset="0"/>
              </a:rPr>
              <a:t>»</a:t>
            </a:r>
            <a:r>
              <a:rPr lang="ru-RU" altLang="ru-RU" sz="1400" dirty="0">
                <a:solidFill>
                  <a:srgbClr val="000000"/>
                </a:solidFill>
                <a:latin typeface="Liberation Sans" panose="020B0604020202020204" pitchFamily="34" charset="0"/>
              </a:rPr>
              <a:t> </a:t>
            </a:r>
            <a:r>
              <a:rPr lang="ru-RU" altLang="ru-RU" sz="1200" dirty="0">
                <a:solidFill>
                  <a:srgbClr val="000000"/>
                </a:solidFill>
                <a:latin typeface="Liberation Sans" panose="020B0604020202020204" pitchFamily="34" charset="0"/>
              </a:rPr>
              <a:t>- банка, являющегося основой национальной кредитно-финансовой системы обслуживания агропромышленного комплекса России.</a:t>
            </a:r>
          </a:p>
          <a:p>
            <a:pPr>
              <a:buClr>
                <a:srgbClr val="5DA038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000000"/>
                </a:solidFill>
                <a:latin typeface="Liberation Sans" panose="020B0604020202020204" pitchFamily="34" charset="0"/>
              </a:rPr>
              <a:t>Рейтинг надежности </a:t>
            </a:r>
            <a:r>
              <a:rPr lang="ru-RU" altLang="ru-RU" sz="1200" dirty="0" err="1">
                <a:solidFill>
                  <a:srgbClr val="000000"/>
                </a:solidFill>
                <a:latin typeface="Liberation Sans" panose="020B0604020202020204" pitchFamily="34" charset="0"/>
              </a:rPr>
              <a:t>ruAA</a:t>
            </a:r>
            <a:r>
              <a:rPr lang="ru-RU" altLang="ru-RU" sz="1200" dirty="0">
                <a:solidFill>
                  <a:srgbClr val="000000"/>
                </a:solidFill>
                <a:latin typeface="Liberation Sans" panose="020B0604020202020204" pitchFamily="34" charset="0"/>
              </a:rPr>
              <a:t> агентства «Эксперт РА» (</a:t>
            </a:r>
            <a:r>
              <a:rPr lang="ru-RU" altLang="ru-RU" sz="1400" b="1" dirty="0">
                <a:solidFill>
                  <a:srgbClr val="000000"/>
                </a:solidFill>
                <a:latin typeface="Liberation Sans" panose="020B0604020202020204" pitchFamily="34" charset="0"/>
              </a:rPr>
              <a:t>высокий уровень финансовой </a:t>
            </a:r>
            <a:r>
              <a:rPr lang="ru-RU" altLang="ru-RU" sz="1400" b="1" dirty="0" smtClean="0">
                <a:solidFill>
                  <a:srgbClr val="000000"/>
                </a:solidFill>
                <a:latin typeface="Liberation Sans" panose="020B0604020202020204" pitchFamily="34" charset="0"/>
              </a:rPr>
              <a:t>надежности</a:t>
            </a:r>
            <a:r>
              <a:rPr lang="ru-RU" altLang="ru-RU" sz="1200" dirty="0" smtClean="0">
                <a:solidFill>
                  <a:srgbClr val="000000"/>
                </a:solidFill>
                <a:latin typeface="Liberation Sans" panose="020B0604020202020204" pitchFamily="34" charset="0"/>
              </a:rPr>
              <a:t>) и кредитный </a:t>
            </a:r>
            <a:r>
              <a:rPr lang="ru-RU" altLang="ru-RU" sz="1200" dirty="0">
                <a:solidFill>
                  <a:srgbClr val="000000"/>
                </a:solidFill>
                <a:latin typeface="Liberation Sans" panose="020B0604020202020204" pitchFamily="34" charset="0"/>
              </a:rPr>
              <a:t>рейтинг Национального рейтингового агентства AA+|</a:t>
            </a:r>
            <a:r>
              <a:rPr lang="ru-RU" altLang="ru-RU" sz="1200" dirty="0" err="1">
                <a:solidFill>
                  <a:srgbClr val="000000"/>
                </a:solidFill>
                <a:latin typeface="Liberation Sans" panose="020B0604020202020204" pitchFamily="34" charset="0"/>
              </a:rPr>
              <a:t>ru</a:t>
            </a:r>
            <a:r>
              <a:rPr lang="ru-RU" altLang="ru-RU" sz="1200" dirty="0">
                <a:solidFill>
                  <a:srgbClr val="000000"/>
                </a:solidFill>
                <a:latin typeface="Liberation Sans" panose="020B0604020202020204" pitchFamily="34" charset="0"/>
              </a:rPr>
              <a:t>|.</a:t>
            </a:r>
          </a:p>
        </p:txBody>
      </p:sp>
      <p:sp>
        <p:nvSpPr>
          <p:cNvPr id="32" name="Левая круглая скобка 31"/>
          <p:cNvSpPr/>
          <p:nvPr/>
        </p:nvSpPr>
        <p:spPr>
          <a:xfrm>
            <a:off x="6111372" y="3849891"/>
            <a:ext cx="107950" cy="2592000"/>
          </a:xfrm>
          <a:prstGeom prst="leftBracket">
            <a:avLst/>
          </a:prstGeom>
          <a:ln>
            <a:solidFill>
              <a:srgbClr val="5DA03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96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культуры можно застраховать?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4722-16E1-4E08-9C1D-4279B6D38C6D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6190" y="1205346"/>
            <a:ext cx="8499046" cy="48307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None/>
              <a:defRPr/>
            </a:pPr>
            <a:endParaRPr lang="ru-RU" altLang="ru-RU" sz="1400" dirty="0" smtClean="0">
              <a:latin typeface="Liberation Sans" panose="020B0604020202020204" pitchFamily="34" charset="0"/>
              <a:cs typeface="Arial"/>
            </a:endParaRPr>
          </a:p>
          <a:p>
            <a:pPr algn="just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altLang="ru-RU" sz="1400" b="1" dirty="0" smtClean="0">
                <a:latin typeface="Liberation Sans" panose="020B0604020202020204" pitchFamily="34" charset="0"/>
                <a:cs typeface="Arial"/>
              </a:rPr>
              <a:t>Сады семечковых </a:t>
            </a:r>
            <a:r>
              <a:rPr lang="ru-RU" altLang="ru-RU" sz="1400" b="1" dirty="0" smtClean="0">
                <a:latin typeface="Liberation Sans" panose="020B0604020202020204" pitchFamily="34" charset="0"/>
                <a:cs typeface="Arial"/>
              </a:rPr>
              <a:t>культур </a:t>
            </a:r>
            <a:r>
              <a:rPr lang="ru-RU" altLang="ru-RU" sz="1400" dirty="0" smtClean="0">
                <a:latin typeface="Liberation Sans" panose="020B0604020202020204" pitchFamily="34" charset="0"/>
                <a:cs typeface="Arial"/>
              </a:rPr>
              <a:t>(яблоня, груша, айва и др.)</a:t>
            </a:r>
            <a:endParaRPr lang="ru-RU" altLang="ru-RU" sz="1400" dirty="0" smtClean="0">
              <a:latin typeface="Liberation Sans" panose="020B0604020202020204" pitchFamily="34" charset="0"/>
              <a:cs typeface="Arial"/>
            </a:endParaRPr>
          </a:p>
          <a:p>
            <a:pPr algn="just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altLang="ru-RU" sz="1400" b="1" dirty="0" smtClean="0">
                <a:latin typeface="Liberation Sans" panose="020B0604020202020204" pitchFamily="34" charset="0"/>
                <a:cs typeface="Arial"/>
              </a:rPr>
              <a:t>Сады косточковых культур </a:t>
            </a:r>
            <a:r>
              <a:rPr lang="ru-RU" altLang="ru-RU" sz="1400" dirty="0" smtClean="0">
                <a:latin typeface="Liberation Sans" panose="020B0604020202020204" pitchFamily="34" charset="0"/>
                <a:cs typeface="Arial"/>
              </a:rPr>
              <a:t>(слива, вишня, абрикос и др.)</a:t>
            </a:r>
            <a:endParaRPr lang="ru-RU" altLang="ru-RU" sz="1400" dirty="0" smtClean="0">
              <a:latin typeface="Liberation Sans" panose="020B0604020202020204" pitchFamily="34" charset="0"/>
              <a:cs typeface="Arial"/>
            </a:endParaRPr>
          </a:p>
          <a:p>
            <a:pPr algn="just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altLang="ru-RU" sz="1400" b="1" dirty="0" smtClean="0">
                <a:latin typeface="Liberation Sans" panose="020B0604020202020204" pitchFamily="34" charset="0"/>
                <a:cs typeface="Arial"/>
              </a:rPr>
              <a:t>Виноградники 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altLang="ru-RU" sz="1400" b="1" dirty="0" smtClean="0">
                <a:latin typeface="Liberation Sans" panose="020B0604020202020204" pitchFamily="34" charset="0"/>
                <a:cs typeface="Arial"/>
              </a:rPr>
              <a:t>Посадки орехоплодных </a:t>
            </a:r>
            <a:r>
              <a:rPr lang="ru-RU" altLang="ru-RU" sz="1400" b="1" dirty="0" smtClean="0">
                <a:latin typeface="Liberation Sans" panose="020B0604020202020204" pitchFamily="34" charset="0"/>
                <a:cs typeface="Arial"/>
              </a:rPr>
              <a:t>культур </a:t>
            </a:r>
            <a:r>
              <a:rPr lang="ru-RU" altLang="ru-RU" sz="1400" dirty="0" smtClean="0">
                <a:latin typeface="Liberation Sans" panose="020B0604020202020204" pitchFamily="34" charset="0"/>
                <a:cs typeface="Arial"/>
              </a:rPr>
              <a:t>(миндаль, фундук и др.)</a:t>
            </a:r>
            <a:endParaRPr lang="ru-RU" altLang="ru-RU" sz="1400" dirty="0" smtClean="0">
              <a:latin typeface="Liberation Sans" panose="020B0604020202020204" pitchFamily="34" charset="0"/>
              <a:cs typeface="Arial"/>
            </a:endParaRPr>
          </a:p>
          <a:p>
            <a:pPr algn="just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altLang="ru-RU" sz="1400" b="1" dirty="0" smtClean="0">
                <a:latin typeface="Liberation Sans" panose="020B0604020202020204" pitchFamily="34" charset="0"/>
                <a:cs typeface="Arial"/>
              </a:rPr>
              <a:t>Ягодные культуры  </a:t>
            </a:r>
            <a:r>
              <a:rPr lang="ru-RU" altLang="ru-RU" sz="1400" dirty="0" smtClean="0">
                <a:latin typeface="Liberation Sans" panose="020B0604020202020204" pitchFamily="34" charset="0"/>
                <a:cs typeface="Arial"/>
              </a:rPr>
              <a:t>(земляника, малина, крыжовник, смородина и др.</a:t>
            </a:r>
            <a:endParaRPr lang="ru-RU" altLang="ru-RU" sz="1400" dirty="0" smtClean="0">
              <a:latin typeface="Liberation Sans" panose="020B0604020202020204" pitchFamily="34" charset="0"/>
              <a:cs typeface="Arial"/>
            </a:endParaRPr>
          </a:p>
          <a:p>
            <a:pPr algn="just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altLang="ru-RU" sz="1400" b="1" dirty="0" smtClean="0">
                <a:latin typeface="Liberation Sans" panose="020B0604020202020204" pitchFamily="34" charset="0"/>
                <a:cs typeface="Arial"/>
              </a:rPr>
              <a:t>Субтропические культуры 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altLang="ru-RU" sz="1400" dirty="0" smtClean="0">
                <a:latin typeface="Liberation Sans" panose="020B0604020202020204" pitchFamily="34" charset="0"/>
                <a:cs typeface="Arial"/>
              </a:rPr>
              <a:t> </a:t>
            </a:r>
            <a:endParaRPr lang="ru-RU" altLang="ru-RU" sz="1400" dirty="0">
              <a:latin typeface="Liberation Sans" panose="020B0604020202020204" pitchFamily="34" charset="0"/>
              <a:cs typeface="Arial"/>
            </a:endParaRPr>
          </a:p>
        </p:txBody>
      </p:sp>
      <p:pic>
        <p:nvPicPr>
          <p:cNvPr id="107522" name="Picture 2" descr="https://media.1777.ru/images/images_processing/057/057988629685081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3" y="1205346"/>
            <a:ext cx="2657573" cy="243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4" name="Picture 4" descr="https://media1.noi.md/uploads/images/Agro/recolta_cireasa_bel_r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070" y="4133345"/>
            <a:ext cx="3065356" cy="261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1056" y="3666800"/>
            <a:ext cx="2772897" cy="308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причины снижения урожая и гибели мн. насаждений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4722-16E1-4E08-9C1D-4279B6D38C6D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406400" y="1102275"/>
            <a:ext cx="8280401" cy="4866263"/>
          </a:xfrm>
        </p:spPr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dirty="0" smtClean="0"/>
              <a:t>Весенние заморозки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dirty="0" smtClean="0"/>
              <a:t>Засуха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dirty="0" smtClean="0"/>
              <a:t>Градобитие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dirty="0" smtClean="0"/>
              <a:t>Сильный ураганный ветер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dirty="0" smtClean="0"/>
              <a:t>Поражение болезнями и вредителями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dirty="0" smtClean="0"/>
              <a:t>Вымерзание 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8548" name="Picture 4" descr="https://stihi.ru/pics/2021/06/29/40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376" y="1388225"/>
            <a:ext cx="4222864" cy="423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01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altLang="ru-RU" dirty="0" smtClean="0"/>
              <a:t>Предельный размер ставок для расчета субсидий в 2021 году по страхованию урожая многолетних насаждений с государственной поддержкой</a:t>
            </a:r>
            <a:endParaRPr lang="ru-RU" alt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4722-16E1-4E08-9C1D-4279B6D38C6D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15135" r="6256"/>
          <a:stretch/>
        </p:blipFill>
        <p:spPr>
          <a:xfrm>
            <a:off x="0" y="4861100"/>
            <a:ext cx="8761782" cy="1152128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530914"/>
              </p:ext>
            </p:extLst>
          </p:nvPr>
        </p:nvGraphicFramePr>
        <p:xfrm>
          <a:off x="273196" y="1604680"/>
          <a:ext cx="8488587" cy="254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887"/>
                <a:gridCol w="539678"/>
                <a:gridCol w="549073"/>
                <a:gridCol w="508898"/>
                <a:gridCol w="535681"/>
                <a:gridCol w="642818"/>
                <a:gridCol w="589251"/>
                <a:gridCol w="513041"/>
                <a:gridCol w="661481"/>
                <a:gridCol w="753934"/>
                <a:gridCol w="1042845"/>
              </a:tblGrid>
              <a:tr h="449396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Размер франшизы</a:t>
                      </a:r>
                      <a:r>
                        <a:rPr lang="ru-RU" sz="1200" baseline="0" dirty="0" smtClean="0">
                          <a:solidFill>
                            <a:srgbClr val="C00000"/>
                          </a:solidFill>
                        </a:rPr>
                        <a:t> и субсидируемых ставок,%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Поправочные коэффициенты в зависимости от рисков 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943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10%</a:t>
                      </a:r>
                      <a:endParaRPr lang="ru-RU" sz="14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15%</a:t>
                      </a:r>
                      <a:endParaRPr lang="ru-RU" sz="14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20%</a:t>
                      </a:r>
                      <a:endParaRPr lang="ru-RU" sz="14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30%</a:t>
                      </a:r>
                      <a:endParaRPr lang="ru-RU" sz="14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/>
                    </a:p>
                    <a:p>
                      <a:pPr algn="ctr"/>
                      <a:r>
                        <a:rPr lang="ru-RU" sz="1100" b="1" dirty="0" smtClean="0"/>
                        <a:t>Засуха</a:t>
                      </a:r>
                      <a:endParaRPr lang="ru-RU" sz="1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/>
                    </a:p>
                    <a:p>
                      <a:pPr algn="ctr"/>
                      <a:r>
                        <a:rPr lang="ru-RU" sz="1100" b="1" dirty="0" smtClean="0"/>
                        <a:t>Заморозки</a:t>
                      </a:r>
                      <a:endParaRPr lang="ru-RU" sz="1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/>
                    </a:p>
                    <a:p>
                      <a:pPr algn="ctr"/>
                      <a:r>
                        <a:rPr lang="ru-RU" sz="1100" b="1" dirty="0" smtClean="0"/>
                        <a:t>Град</a:t>
                      </a:r>
                      <a:endParaRPr lang="ru-RU" sz="1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Паводок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Болезни</a:t>
                      </a:r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вредители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Нарушение э/энергии и водоснабжения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692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Многолетние насаждения</a:t>
                      </a:r>
                      <a:endParaRPr lang="ru-RU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11,9</a:t>
                      </a:r>
                      <a:endParaRPr lang="ru-RU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10,0</a:t>
                      </a:r>
                      <a:endParaRPr lang="ru-RU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8,1</a:t>
                      </a:r>
                      <a:endParaRPr lang="ru-RU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5,3</a:t>
                      </a:r>
                      <a:endParaRPr lang="ru-RU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0,8</a:t>
                      </a:r>
                      <a:endParaRPr lang="ru-RU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0,3</a:t>
                      </a:r>
                      <a:endParaRPr lang="ru-RU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0,1</a:t>
                      </a:r>
                      <a:endParaRPr lang="ru-RU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18122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</a:tr>
              <a:tr h="5692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Посадки многолетних насаждений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4,6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4,0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3,1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2,0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0,4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0,5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53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Объект страхования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4722-16E1-4E08-9C1D-4279B6D38C6D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9570" name="Picture 2" descr="https://pickimage.ru/wp-content/uploads/images/detskie/appletree/derevoyablony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494" y="1410348"/>
            <a:ext cx="3142211" cy="403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Блок-схема: процесс 7"/>
          <p:cNvSpPr/>
          <p:nvPr/>
        </p:nvSpPr>
        <p:spPr>
          <a:xfrm>
            <a:off x="839585" y="2252748"/>
            <a:ext cx="1770611" cy="116378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</a:t>
            </a:r>
            <a:r>
              <a:rPr lang="ru-RU" dirty="0" smtClean="0">
                <a:solidFill>
                  <a:schemeClr val="tx1"/>
                </a:solidFill>
              </a:rPr>
              <a:t>рожай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6483003" y="3882044"/>
            <a:ext cx="1754910" cy="1186226"/>
          </a:xfrm>
          <a:prstGeom prst="flowChartProcess">
            <a:avLst/>
          </a:prstGeom>
          <a:solidFill>
            <a:srgbClr val="A6CE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</a:t>
            </a:r>
            <a:r>
              <a:rPr lang="ru-RU" dirty="0" smtClean="0">
                <a:solidFill>
                  <a:schemeClr val="tx1"/>
                </a:solidFill>
              </a:rPr>
              <a:t>астение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(дерево, куст)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6" name="Picture 2" descr="https://img2.freepng.ru/20190909/tai/transparent-fruit-red-apple-clip-art-natural-foods-5d7866b7b7e366.22004796156817170375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69" y="3583174"/>
            <a:ext cx="974956" cy="66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556" y="1870751"/>
            <a:ext cx="1604357" cy="193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Страхование урожая многолетних насаждений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4722-16E1-4E08-9C1D-4279B6D38C6D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u="sng" dirty="0" smtClean="0"/>
              <a:t>Страховая стоимость </a:t>
            </a:r>
            <a:r>
              <a:rPr lang="ru-RU" dirty="0" smtClean="0"/>
              <a:t>определяется перемножением цены продукции</a:t>
            </a:r>
            <a:r>
              <a:rPr lang="en-US" dirty="0" smtClean="0"/>
              <a:t> (</a:t>
            </a:r>
            <a:r>
              <a:rPr lang="ru-RU" dirty="0" smtClean="0"/>
              <a:t>руб./ц), урожайности (ц/га), площади насаждений (га)</a:t>
            </a:r>
            <a:endParaRPr lang="ru-RU" dirty="0"/>
          </a:p>
        </p:txBody>
      </p:sp>
      <p:pic>
        <p:nvPicPr>
          <p:cNvPr id="5" name="Picture 4" descr="https://ds04.infourok.ru/uploads/ex/0714/001a1ec3-88712a70/hello_html_m2d807deb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828800"/>
            <a:ext cx="1580342" cy="103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mg2.freepng.ru/20190909/tai/transparent-fruit-red-apple-clip-art-natural-foods-5d7866b7b7e366.22004796156817170375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6" y="2926898"/>
            <a:ext cx="974956" cy="66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вно 6"/>
          <p:cNvSpPr/>
          <p:nvPr/>
        </p:nvSpPr>
        <p:spPr>
          <a:xfrm>
            <a:off x="1699991" y="2435937"/>
            <a:ext cx="914400" cy="914400"/>
          </a:xfrm>
          <a:prstGeom prst="mathEqua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Picture 4" descr="https://cloud.pulse19.ru/uploads/2021/01/foto-pixabay.com_-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665" y="2393758"/>
            <a:ext cx="1482477" cy="94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множение 7"/>
          <p:cNvSpPr/>
          <p:nvPr/>
        </p:nvSpPr>
        <p:spPr>
          <a:xfrm>
            <a:off x="3731599" y="2444250"/>
            <a:ext cx="914400" cy="914400"/>
          </a:xfrm>
          <a:prstGeom prst="mathMultiply">
            <a:avLst/>
          </a:prstGeom>
          <a:solidFill>
            <a:srgbClr val="6AA7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1622" name="Picture 6" descr="https://thumbs.dreamstime.com/b/%C3%B0%C2%BF%C3%B0%C2%BB%C3%B0%C2%B5%C3%B1%E2%80%9A%C3%B0%C2%B5%C3%B0%C2%BD%C3%B0%C2%B0%C3%B1%C2%8F-%C3%B0%C2%BAo%C3%B1%E2%82%AC%C3%B0%C2%B7%C3%B0%C2%B8%C3%B0%C2%BD%C3%B0%C2%B0-%C3%B0%C2%B7%C3%B0%C2%B0%C3%B0%C2%BFo%C3%B0%C2%BB%C3%B0%C2%BD%C3%B0%C2%B5%C3%B0%C2%BD%C3%B0%C2%BD%C3%B0%C2%B0%C3%B1%C2%8F-co-%C3%B0%C2%B7%C3%B1%E2%82%AC%C3%B0%C2%B5%C3%B0%C2%BB%C3%B1%E2%80%B9%C3%B0%C2%BC%C3%B0%C2%B8-%C3%B0%C2%BA%C3%B1%E2%82%AC%C3%B0%C2%B0%C3%B1%C2%81%C3%B0%C2%BD%C3%B1%E2%80%B9%C3%B0%C2%BC%C3%B0%C2%B8-%C3%B1%C2%8F%C3%B0%C2%B1%C3%B0%C2%BBo%C3%B0%C2%BA%C3%B0%C2%B0%C3%B0%C2%BC%C3%B0%C2%B8-1421393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999" y="2178242"/>
            <a:ext cx="1214474" cy="144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множение 8"/>
          <p:cNvSpPr/>
          <p:nvPr/>
        </p:nvSpPr>
        <p:spPr>
          <a:xfrm>
            <a:off x="5881168" y="2393758"/>
            <a:ext cx="914400" cy="914400"/>
          </a:xfrm>
          <a:prstGeom prst="mathMultiply">
            <a:avLst/>
          </a:prstGeom>
          <a:solidFill>
            <a:srgbClr val="6AA7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1624" name="Picture 8" descr="https://ds05.infourok.ru/uploads/ex/132a/000199c9-69058085/img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t="-6438" r="699" b="-2712"/>
          <a:stretch/>
        </p:blipFill>
        <p:spPr bwMode="auto">
          <a:xfrm>
            <a:off x="7007227" y="2080497"/>
            <a:ext cx="1103482" cy="127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19667" y="4256424"/>
            <a:ext cx="77842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Урожайность определяется в среднем за 5 лет, </a:t>
            </a:r>
          </a:p>
          <a:p>
            <a:pPr algn="ctr"/>
            <a:r>
              <a:rPr lang="ru-RU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учитывается периодичность плодоношения </a:t>
            </a:r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303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Страхование самих многолетних насаждений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4722-16E1-4E08-9C1D-4279B6D38C6D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u="sng" dirty="0" smtClean="0"/>
              <a:t>Страховая стоимость</a:t>
            </a:r>
            <a:r>
              <a:rPr lang="ru-RU" dirty="0" smtClean="0"/>
              <a:t> определяется перемножением стоимости одного растения по данным бухгалтерского учета на последнюю отчетную дату (руб./шт.) и количества растений на площади страхования (шт.).</a:t>
            </a:r>
            <a:endParaRPr lang="ru-RU" dirty="0"/>
          </a:p>
        </p:txBody>
      </p:sp>
      <p:pic>
        <p:nvPicPr>
          <p:cNvPr id="5" name="Picture 4" descr="https://ds04.infourok.ru/uploads/ex/0714/001a1ec3-88712a70/hello_html_m2d807deb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233180"/>
            <a:ext cx="1580342" cy="103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3272271"/>
            <a:ext cx="1604357" cy="1936478"/>
          </a:xfrm>
          <a:prstGeom prst="rect">
            <a:avLst/>
          </a:prstGeom>
        </p:spPr>
      </p:pic>
      <p:sp>
        <p:nvSpPr>
          <p:cNvPr id="7" name="Равно 6"/>
          <p:cNvSpPr/>
          <p:nvPr/>
        </p:nvSpPr>
        <p:spPr>
          <a:xfrm>
            <a:off x="1875018" y="3272271"/>
            <a:ext cx="1050139" cy="914400"/>
          </a:xfrm>
          <a:prstGeom prst="mathEqua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Picture 4" descr="https://cloud.pulse19.ru/uploads/2021/01/foto-pixabay.com_-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76" y="3255338"/>
            <a:ext cx="1113936" cy="75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731" y="2858673"/>
            <a:ext cx="1604357" cy="19364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895" y="2834467"/>
            <a:ext cx="1604357" cy="19364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791" y="2846570"/>
            <a:ext cx="1604357" cy="19364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186" y="2842780"/>
            <a:ext cx="1604357" cy="19364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021" y="2842780"/>
            <a:ext cx="1604357" cy="1936478"/>
          </a:xfrm>
          <a:prstGeom prst="rect">
            <a:avLst/>
          </a:prstGeom>
        </p:spPr>
      </p:pic>
      <p:sp>
        <p:nvSpPr>
          <p:cNvPr id="14" name="Умножение 13"/>
          <p:cNvSpPr/>
          <p:nvPr/>
        </p:nvSpPr>
        <p:spPr>
          <a:xfrm>
            <a:off x="3769813" y="3272271"/>
            <a:ext cx="914400" cy="914400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29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СТРАХОВАНИЕ УРОЖАЯ И МНОГОЛЕТНИХ НАСАЖДЕНИЙ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4722-16E1-4E08-9C1D-4279B6D38C6D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291599"/>
              </p:ext>
            </p:extLst>
          </p:nvPr>
        </p:nvGraphicFramePr>
        <p:xfrm>
          <a:off x="344653" y="1177445"/>
          <a:ext cx="8640959" cy="479666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5092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6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7918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Liberation Sans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Покрываемые риски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Liberation Sans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5" marR="91415" marT="45690" marB="4569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Liberation Sans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Страхование с государственной поддержкой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Liberation Sans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5" marR="91415" marT="45690" marB="456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200" b="1" strike="noStrike" kern="1200" dirty="0" smtClean="0">
                          <a:solidFill>
                            <a:schemeClr val="tx1"/>
                          </a:solidFill>
                          <a:latin typeface="Liberation Sans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Классическое</a:t>
                      </a:r>
                      <a:r>
                        <a:rPr lang="ru-RU" sz="1200" b="1" strike="noStrike" kern="1200" dirty="0" smtClean="0">
                          <a:solidFill>
                            <a:srgbClr val="FF0000"/>
                          </a:solidFill>
                          <a:latin typeface="Liberation Sans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Liberation Sans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страхование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Liberation Sans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5" marR="91415" marT="45690" marB="456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9032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ans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Атмосферная, почвенная засуха, суховей, заморозки, вымерзание, </a:t>
                      </a:r>
                      <a:r>
                        <a:rPr lang="ru-RU" sz="1200" b="0" kern="1200" dirty="0" err="1" smtClean="0">
                          <a:solidFill>
                            <a:schemeClr val="dk1"/>
                          </a:solidFill>
                          <a:latin typeface="Liberation Sans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выпревание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ans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град, крупный град, сильная пыльная (песчаная) буря, ледяная корка, сильный ливень,  сильный и (или) продолжительный дождь, ранее появление или установление снежного покрова, промерзание верхнего слоя почвы, половодье, наводнение, подтопление, паводок, оползень, переувлажнение почвы, сильный и (или) ураганный ветер, землетрясение, сход снежных лавин, сель, природный пожар</a:t>
                      </a:r>
                    </a:p>
                  </a:txBody>
                  <a:tcPr marL="91415" marR="91415" marT="45690" marB="456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Liberation Sans" panose="020B0604020202020204" pitchFamily="34" charset="0"/>
                          <a:ea typeface="+mn-ea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lang="ru-RU" sz="1800" b="0" kern="1200" dirty="0">
                        <a:solidFill>
                          <a:schemeClr val="dk1"/>
                        </a:solidFill>
                        <a:latin typeface="Liberation Sans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5" marR="91415" marT="45690" marB="456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5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Liberation Sans" panose="020B0604020202020204" pitchFamily="34" charset="0"/>
                          <a:ea typeface="+mn-ea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</a:p>
                  </a:txBody>
                  <a:tcPr marL="91415" marR="91415" marT="45690" marB="456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E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09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Liberation Sans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Нарушение электро-, тепло-, </a:t>
                      </a:r>
                      <a:r>
                        <a:rPr lang="ru-RU" sz="1200" b="0" strike="noStrike" kern="1200" dirty="0" smtClean="0">
                          <a:solidFill>
                            <a:schemeClr val="tx1"/>
                          </a:solidFill>
                          <a:latin typeface="Liberation Sans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водо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Liberation Sans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снабжения в результате стихийных бедствий с/х культур выращиваемой в защищённом грунте  или на мелиорируемых землях</a:t>
                      </a:r>
                    </a:p>
                  </a:txBody>
                  <a:tcPr marL="91415" marR="91415" marT="45690" marB="456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Liberation Sans" panose="020B0604020202020204" pitchFamily="34" charset="0"/>
                          <a:ea typeface="+mn-ea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lang="ru-RU" sz="1800" b="0" kern="1200" dirty="0">
                        <a:solidFill>
                          <a:schemeClr val="dk1"/>
                        </a:solidFill>
                        <a:latin typeface="Liberation Sans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5" marR="91415" marT="45690" marB="456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5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Liberation Sans" panose="020B0604020202020204" pitchFamily="34" charset="0"/>
                          <a:ea typeface="+mn-ea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</a:p>
                  </a:txBody>
                  <a:tcPr marL="91415" marR="91415" marT="45690" marB="456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E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1493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ans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Другие природные явления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Liberation Sans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5" marR="91415" marT="45690" marB="456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80000"/>
                        </a:lnSpc>
                      </a:pPr>
                      <a:endParaRPr lang="ru-RU" sz="1800" b="0" kern="1200" dirty="0">
                        <a:solidFill>
                          <a:schemeClr val="dk1"/>
                        </a:solidFill>
                        <a:latin typeface="Liberation Sans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5" marR="91415" marT="45690" marB="456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Liberation Sans" panose="020B0604020202020204" pitchFamily="34" charset="0"/>
                          <a:ea typeface="+mn-ea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</a:p>
                  </a:txBody>
                  <a:tcPr marL="91415" marR="91415" marT="45690" marB="456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E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1493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Liberation Sans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Воздействие вредных организмов 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Liberation Sans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5" marR="91415" marT="45690" marB="456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80000"/>
                        </a:lnSpc>
                      </a:pPr>
                      <a:endParaRPr lang="ru-RU" sz="1200" b="1" kern="1200" dirty="0">
                        <a:solidFill>
                          <a:srgbClr val="FF0000"/>
                        </a:solidFill>
                        <a:latin typeface="Liberation Sans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5" marR="91415" marT="45690" marB="456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Liberation Sans" panose="020B0604020202020204" pitchFamily="34" charset="0"/>
                          <a:ea typeface="+mn-ea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</a:p>
                  </a:txBody>
                  <a:tcPr marL="91415" marR="91415" marT="45690" marB="456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E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1493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ans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Действия животных, птиц, грызунов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Liberation Sans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5" marR="91415" marT="45690" marB="456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80000"/>
                        </a:lnSpc>
                      </a:pPr>
                      <a:endParaRPr lang="ru-RU" sz="1800" b="0" kern="1200" dirty="0">
                        <a:solidFill>
                          <a:schemeClr val="dk1"/>
                        </a:solidFill>
                        <a:latin typeface="Liberation Sans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5" marR="91415" marT="45690" marB="456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Liberation Sans" panose="020B0604020202020204" pitchFamily="34" charset="0"/>
                          <a:ea typeface="+mn-ea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</a:p>
                  </a:txBody>
                  <a:tcPr marL="91415" marR="91415" marT="45690" marB="456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E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1493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ans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Пожар и удар молнии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Liberation Sans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5" marR="91415" marT="45690" marB="456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80000"/>
                        </a:lnSpc>
                      </a:pPr>
                      <a:endParaRPr lang="ru-RU" sz="1800" b="0" kern="1200" dirty="0">
                        <a:solidFill>
                          <a:schemeClr val="dk1"/>
                        </a:solidFill>
                        <a:latin typeface="Liberation Sans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5" marR="91415" marT="45690" marB="456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Liberation Sans" panose="020B0604020202020204" pitchFamily="34" charset="0"/>
                          <a:ea typeface="+mn-ea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</a:p>
                  </a:txBody>
                  <a:tcPr marL="91415" marR="91415" marT="45690" marB="456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E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1493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ans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Противоправные действия третьих лиц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Liberation Sans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5" marR="91415" marT="45690" marB="456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80000"/>
                        </a:lnSpc>
                      </a:pPr>
                      <a:endParaRPr lang="ru-RU" sz="1800" b="0" kern="1200" dirty="0">
                        <a:solidFill>
                          <a:schemeClr val="dk1"/>
                        </a:solidFill>
                        <a:latin typeface="Liberation Sans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5" marR="91415" marT="45690" marB="456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Liberation Sans" panose="020B0604020202020204" pitchFamily="34" charset="0"/>
                          <a:ea typeface="+mn-ea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</a:p>
                  </a:txBody>
                  <a:tcPr marL="91415" marR="91415" marT="45690" marB="456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E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1493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ans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Безводие и маловодие в источниках орошения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Liberation Sans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5" marR="91415" marT="45690" marB="456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80000"/>
                        </a:lnSpc>
                      </a:pPr>
                      <a:endParaRPr lang="ru-RU" sz="1800" b="0" kern="1200" dirty="0">
                        <a:solidFill>
                          <a:schemeClr val="dk1"/>
                        </a:solidFill>
                        <a:latin typeface="Liberation Sans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5" marR="91415" marT="45690" marB="456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Liberation Sans" panose="020B0604020202020204" pitchFamily="34" charset="0"/>
                          <a:ea typeface="+mn-ea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</a:p>
                  </a:txBody>
                  <a:tcPr marL="91415" marR="91415" marT="45690" marB="456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E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1493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ans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Падение летательных аппаратов и/или их обломков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Liberation Sans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5" marR="91415" marT="45690" marB="456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80000"/>
                        </a:lnSpc>
                      </a:pPr>
                      <a:endParaRPr lang="ru-RU" sz="1800" b="0" kern="1200" dirty="0">
                        <a:solidFill>
                          <a:schemeClr val="dk1"/>
                        </a:solidFill>
                        <a:latin typeface="Liberation Sans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5" marR="91415" marT="45690" marB="456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Liberation Sans" panose="020B0604020202020204" pitchFamily="34" charset="0"/>
                          <a:ea typeface="+mn-ea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</a:p>
                  </a:txBody>
                  <a:tcPr marL="91415" marR="91415" marT="45690" marB="456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E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9902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Liberation Sans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Проникновение и (или) распространение вредных организмов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Liberation Sans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5" marR="91415" marT="45690" marB="456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Liberation Sans" panose="020B0604020202020204" pitchFamily="34" charset="0"/>
                          <a:ea typeface="+mn-ea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lang="ru-RU" sz="1800" b="0" kern="1200" dirty="0">
                        <a:solidFill>
                          <a:srgbClr val="FF0000"/>
                        </a:solidFill>
                        <a:latin typeface="Liberation Sans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5" marR="91415" marT="45690" marB="456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5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Liberation Sans" panose="020B0604020202020204" pitchFamily="34" charset="0"/>
                          <a:ea typeface="+mn-ea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</a:p>
                  </a:txBody>
                  <a:tcPr marL="91415" marR="91415" marT="45690" marB="456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E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4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25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0KTpHbt5WH45KR6uXrrOw"/>
</p:tagLst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D955E8560F4BE4188D33AED78CA2D20" ma:contentTypeVersion="0" ma:contentTypeDescription="Создание документа." ma:contentTypeScope="" ma:versionID="4870eaf9c0ea77edd9e4d4465ca7dfb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1BE1C9-D424-40C1-887F-FD95E239C9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37A736-9EE2-4A0C-9400-2C8D13E337E5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357A222E-F979-41B7-BFDC-385505A5E2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172546</TotalTime>
  <Words>855</Words>
  <Application>Microsoft Office PowerPoint</Application>
  <PresentationFormat>Экран (4:3)</PresentationFormat>
  <Paragraphs>182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.Lucida Grande UI Regular</vt:lpstr>
      <vt:lpstr>Arial</vt:lpstr>
      <vt:lpstr>Calibri</vt:lpstr>
      <vt:lpstr>DejaVu Sans</vt:lpstr>
      <vt:lpstr>Liberation Sans</vt:lpstr>
      <vt:lpstr>Times New Roman</vt:lpstr>
      <vt:lpstr>Verdana</vt:lpstr>
      <vt:lpstr>Wingdings</vt:lpstr>
      <vt:lpstr>Системный шрифт, обычный</vt:lpstr>
      <vt:lpstr>1_Тема Office</vt:lpstr>
      <vt:lpstr>Слайд think-cell</vt:lpstr>
      <vt:lpstr>СТРАХОВАНИЕ МНОГОЛЕТНИХ НАСАЖДЕНИЙ</vt:lpstr>
      <vt:lpstr>АО СК «РСХБ-СТРАХОВАНИЕ»</vt:lpstr>
      <vt:lpstr>Какие культуры можно застраховать?</vt:lpstr>
      <vt:lpstr>Основные причины снижения урожая и гибели мн. насаждений</vt:lpstr>
      <vt:lpstr>Предельный размер ставок для расчета субсидий в 2021 году по страхованию урожая многолетних насаждений с государственной поддержкой</vt:lpstr>
      <vt:lpstr>Объект страхования</vt:lpstr>
      <vt:lpstr>Страхование урожая многолетних насаждений </vt:lpstr>
      <vt:lpstr>Страхование самих многолетних насаждений </vt:lpstr>
      <vt:lpstr>СТРАХОВАНИЕ УРОЖАЯ И МНОГОЛЕТНИХ НАСАЖДЕНИЙ</vt:lpstr>
      <vt:lpstr>Страхование с государственной поддержкой </vt:lpstr>
      <vt:lpstr>Классическое страхование </vt:lpstr>
      <vt:lpstr>Страховое событие (насаждения)</vt:lpstr>
      <vt:lpstr>Страховое событие (урожай)</vt:lpstr>
      <vt:lpstr>Порядок действия при наступлении страхового события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Пенза - Стенькин Сергей Иванович</cp:lastModifiedBy>
  <cp:revision>3555</cp:revision>
  <cp:lastPrinted>2021-03-17T07:54:40Z</cp:lastPrinted>
  <dcterms:created xsi:type="dcterms:W3CDTF">2020-03-16T10:01:45Z</dcterms:created>
  <dcterms:modified xsi:type="dcterms:W3CDTF">2021-09-28T08:37:28Z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0x0101005D955E8560F4BE4188D33AED78CA2D20</vt:lpwstr>
  </property>
</Properties>
</file>